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109" r:id="rId1"/>
  </p:sldMasterIdLst>
  <p:notesMasterIdLst>
    <p:notesMasterId r:id="rId37"/>
  </p:notesMasterIdLst>
  <p:handoutMasterIdLst>
    <p:handoutMasterId r:id="rId38"/>
  </p:handoutMasterIdLst>
  <p:sldIdLst>
    <p:sldId id="256" r:id="rId2"/>
    <p:sldId id="257" r:id="rId3"/>
    <p:sldId id="270" r:id="rId4"/>
    <p:sldId id="284" r:id="rId5"/>
    <p:sldId id="285" r:id="rId6"/>
    <p:sldId id="259" r:id="rId7"/>
    <p:sldId id="261" r:id="rId8"/>
    <p:sldId id="262" r:id="rId9"/>
    <p:sldId id="271" r:id="rId10"/>
    <p:sldId id="272" r:id="rId11"/>
    <p:sldId id="260" r:id="rId12"/>
    <p:sldId id="263" r:id="rId13"/>
    <p:sldId id="265" r:id="rId14"/>
    <p:sldId id="276" r:id="rId15"/>
    <p:sldId id="273" r:id="rId16"/>
    <p:sldId id="274" r:id="rId17"/>
    <p:sldId id="264" r:id="rId18"/>
    <p:sldId id="267" r:id="rId19"/>
    <p:sldId id="266" r:id="rId20"/>
    <p:sldId id="268" r:id="rId21"/>
    <p:sldId id="275" r:id="rId22"/>
    <p:sldId id="269" r:id="rId23"/>
    <p:sldId id="292" r:id="rId24"/>
    <p:sldId id="277" r:id="rId25"/>
    <p:sldId id="278" r:id="rId26"/>
    <p:sldId id="279" r:id="rId27"/>
    <p:sldId id="280" r:id="rId28"/>
    <p:sldId id="281" r:id="rId29"/>
    <p:sldId id="282" r:id="rId30"/>
    <p:sldId id="283" r:id="rId31"/>
    <p:sldId id="287" r:id="rId32"/>
    <p:sldId id="286" r:id="rId33"/>
    <p:sldId id="288" r:id="rId34"/>
    <p:sldId id="289" r:id="rId35"/>
    <p:sldId id="290" r:id="rId3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2816"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2F2B31-919B-9B46-A039-00022AAC4F36}" type="datetimeFigureOut">
              <a:rPr lang="de-DE" smtClean="0"/>
              <a:pPr/>
              <a:t>19.11.2009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D18E83-025C-6B40-A6D8-251C77714030}"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9DEA1-EDCD-0D44-B338-8EAE94BB08B2}" type="datetimeFigureOut">
              <a:rPr lang="de-DE" smtClean="0"/>
              <a:pPr/>
              <a:t>19.11.2009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29A57-DB99-8849-A31D-B0A483226D19}"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de-AT" smtClean="0"/>
              <a:t>Mastertitelformat bearbeiten</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19.11.2009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8DF85F5-FB5E-4F79-A561-97039C58DE01}" type="slidenum">
              <a:rPr lang="de-DE" smtClean="0"/>
              <a:pPr/>
              <a:t>‹Nr.›</a:t>
            </a:fld>
            <a:endParaRPr lang="de-DE"/>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de-AT" smtClean="0"/>
              <a:t>Mastertitelformat bearbeiten</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ild über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de-AT" smtClean="0"/>
              <a:t>Mastertitelformat bearbeiten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Bilder über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de-AT" smtClean="0"/>
              <a:t>Mastertitelformat bearbeiten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Bilder mit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de-AT" smtClean="0"/>
              <a:t>Mastertitelformat bearbeiten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Bilder mit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de-AT" smtClean="0"/>
              <a:t>Mastertitelformat bearbeiten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Vertical Text Placehold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2524A6-864D-E44C-BC0F-9CD2C2AA2CB3}" type="slidenum">
              <a:rPr lang="de-DE" smtClean="0"/>
              <a:pPr/>
              <a:t>‹Nr.›</a:t>
            </a:fld>
            <a:endParaRPr lang="de-DE"/>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de-AT" smtClean="0"/>
              <a:t>Mastertitelformat bearbeiten</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2524A6-864D-E44C-BC0F-9CD2C2AA2CB3}" type="slidenum">
              <a:rPr lang="de-DE" smtClean="0"/>
              <a:pPr/>
              <a:t>‹Nr.›</a:t>
            </a:fld>
            <a:endParaRPr lang="de-DE"/>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Content Placehold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2524A6-864D-E44C-BC0F-9CD2C2AA2CB3}" type="slidenum">
              <a:rPr lang="de-DE" smtClean="0"/>
              <a:pPr/>
              <a:t>‹Nr.›</a:t>
            </a:fld>
            <a:endParaRPr lang="de-DE"/>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elfolie mit 3 Bilder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de-AT" smtClean="0"/>
              <a:t>Mastertitelformat bearbeiten</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a:p>
        </p:txBody>
      </p:sp>
      <p:sp>
        <p:nvSpPr>
          <p:cNvPr id="4" name="Date Placeholder 3"/>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2524A6-864D-E44C-BC0F-9CD2C2AA2CB3}" type="slidenum">
              <a:rPr lang="de-DE" smtClean="0"/>
              <a:pPr/>
              <a:t>‹Nr.›</a:t>
            </a:fld>
            <a:endParaRPr lang="de-DE"/>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durch Klicken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de-AT" smtClean="0"/>
              <a:t>Mastertitelformat bearbeiten</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e Placeholder 3"/>
          <p:cNvSpPr>
            <a:spLocks noGrp="1"/>
          </p:cNvSpPr>
          <p:nvPr>
            <p:ph type="dt" sz="half" idx="10"/>
          </p:nvPr>
        </p:nvSpPr>
        <p:spPr/>
        <p:txBody>
          <a:bodyPr/>
          <a:lstStyle/>
          <a:p>
            <a:fld id="{47C9B81F-C347-4BEF-BFDF-29C42F48304A}" type="datetimeFigureOut">
              <a:rPr lang="en-US" smtClean="0"/>
              <a:pPr/>
              <a:t>19.11.2009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99619C8-A375-448C-891B-9999C6BE8E64}" type="slidenum">
              <a:rPr lang="de-DE" smtClean="0"/>
              <a:pPr/>
              <a:t>‹Nr.›</a:t>
            </a:fld>
            <a:endParaRPr lang="de-DE"/>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de-AT" smtClean="0"/>
              <a:t>Mastertitelformat bearbeiten</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de-AT" smtClean="0"/>
              <a:t>Mastertitelformat bearbeiten</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7" name="Date Placeholder 6"/>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02524A6-864D-E44C-BC0F-9CD2C2AA2CB3}" type="slidenum">
              <a:rPr lang="de-DE" smtClean="0"/>
              <a:pPr/>
              <a:t>‹Nr.›</a:t>
            </a:fld>
            <a:endParaRPr lang="de-DE"/>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Mastertitelformat bearbeiten</a:t>
            </a:r>
            <a:endParaRPr/>
          </a:p>
        </p:txBody>
      </p:sp>
      <p:sp>
        <p:nvSpPr>
          <p:cNvPr id="3" name="Date Placeholder 2"/>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02524A6-864D-E44C-BC0F-9CD2C2AA2CB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02524A6-864D-E44C-BC0F-9CD2C2AA2CB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de-AT" smtClean="0"/>
              <a:t>Mastertitelformat bearbeiten</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e Placeholder 4"/>
          <p:cNvSpPr>
            <a:spLocks noGrp="1"/>
          </p:cNvSpPr>
          <p:nvPr>
            <p:ph type="dt" sz="half" idx="10"/>
          </p:nvPr>
        </p:nvSpPr>
        <p:spPr/>
        <p:txBody>
          <a:bodyPr/>
          <a:lstStyle/>
          <a:p>
            <a:fld id="{F00B02E0-2CA3-4E4B-A1BB-5AF214E221FC}" type="datetimeFigureOut">
              <a:rPr lang="de-DE" smtClean="0"/>
              <a:pPr/>
              <a:t>19.11.2009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2524A6-864D-E44C-BC0F-9CD2C2AA2CB3}" type="slidenum">
              <a:rPr lang="de-DE" smtClean="0"/>
              <a:pPr/>
              <a:t>‹Nr.›</a:t>
            </a:fld>
            <a:endParaRPr lang="de-DE"/>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de-DE"/>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de-AT" smtClean="0"/>
              <a:t>Mastertitelformat bearbeiten</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F00B02E0-2CA3-4E4B-A1BB-5AF214E221FC}" type="datetimeFigureOut">
              <a:rPr lang="de-DE" smtClean="0"/>
              <a:pPr/>
              <a:t>19.11.2009</a:t>
            </a:fld>
            <a:endParaRPr lang="de-DE"/>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302524A6-864D-E44C-BC0F-9CD2C2AA2CB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1" TargetMode="External"/></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2" TargetMode="External"/></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3" TargetMode="External"/></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4" TargetMode="External"/></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5" TargetMode="Externa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blindenbauer:Bei%20den%20in%20Betracht%20kommenden%20Rauschmitteln%20handelt%20es%20sich%20in%20erster%20Linie%20um.docx!OLE_LINK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hteck 3"/>
          <p:cNvSpPr/>
          <p:nvPr/>
        </p:nvSpPr>
        <p:spPr>
          <a:xfrm>
            <a:off x="640445" y="1834591"/>
            <a:ext cx="7815617" cy="4801315"/>
          </a:xfrm>
          <a:prstGeom prst="rect">
            <a:avLst/>
          </a:prstGeom>
        </p:spPr>
        <p:txBody>
          <a:bodyPr wrap="square">
            <a:spAutoFit/>
          </a:bodyPr>
          <a:lstStyle/>
          <a:p>
            <a:pPr algn="just"/>
            <a:r>
              <a:rPr lang="de-DE" dirty="0"/>
              <a:t>Die Beurteilung der Leistungsfähigkeit eines </a:t>
            </a:r>
            <a:r>
              <a:rPr lang="de-DE" dirty="0" smtClean="0"/>
              <a:t>Patienten unter </a:t>
            </a:r>
            <a:r>
              <a:rPr lang="de-DE" dirty="0"/>
              <a:t>pharmakologischer Behandlung muss </a:t>
            </a:r>
            <a:r>
              <a:rPr lang="de-DE" dirty="0" smtClean="0"/>
              <a:t>differenziert </a:t>
            </a:r>
            <a:r>
              <a:rPr lang="de-DE" dirty="0"/>
              <a:t>gesehen </a:t>
            </a:r>
            <a:r>
              <a:rPr lang="de-DE" dirty="0" smtClean="0"/>
              <a:t>werden:</a:t>
            </a:r>
          </a:p>
          <a:p>
            <a:pPr algn="just"/>
            <a:r>
              <a:rPr lang="de-DE" dirty="0" smtClean="0"/>
              <a:t>  </a:t>
            </a:r>
          </a:p>
          <a:p>
            <a:pPr algn="just">
              <a:buFont typeface="Arial"/>
              <a:buChar char="•"/>
            </a:pPr>
            <a:r>
              <a:rPr lang="de-DE" dirty="0" smtClean="0"/>
              <a:t>  In </a:t>
            </a:r>
            <a:r>
              <a:rPr lang="de-DE" dirty="0"/>
              <a:t>der Initialphase der </a:t>
            </a:r>
            <a:r>
              <a:rPr lang="de-DE" dirty="0" smtClean="0"/>
              <a:t>medikamentösen Behandlung, </a:t>
            </a:r>
          </a:p>
          <a:p>
            <a:pPr algn="just">
              <a:buFont typeface="Arial"/>
              <a:buChar char="•"/>
            </a:pPr>
            <a:r>
              <a:rPr lang="de-DE" dirty="0" smtClean="0"/>
              <a:t>  bei Neueinstellung,  </a:t>
            </a:r>
          </a:p>
          <a:p>
            <a:pPr algn="just">
              <a:buFont typeface="Arial"/>
              <a:buChar char="•"/>
            </a:pPr>
            <a:r>
              <a:rPr lang="de-DE" dirty="0" smtClean="0"/>
              <a:t>  Umstellung,  </a:t>
            </a:r>
          </a:p>
          <a:p>
            <a:pPr algn="just">
              <a:buFont typeface="Arial"/>
              <a:buChar char="•"/>
            </a:pPr>
            <a:r>
              <a:rPr lang="de-DE" dirty="0" smtClean="0"/>
              <a:t>  Dosisanpassung  </a:t>
            </a:r>
          </a:p>
          <a:p>
            <a:pPr algn="just"/>
            <a:endParaRPr lang="de-DE" dirty="0" smtClean="0"/>
          </a:p>
          <a:p>
            <a:pPr algn="just"/>
            <a:r>
              <a:rPr lang="de-DE" dirty="0" smtClean="0"/>
              <a:t>können zwischenzeitlich </a:t>
            </a:r>
            <a:r>
              <a:rPr lang="de-DE" b="1" dirty="0" smtClean="0"/>
              <a:t>Aufmerksamkeit</a:t>
            </a:r>
            <a:r>
              <a:rPr lang="de-DE" dirty="0" smtClean="0"/>
              <a:t> </a:t>
            </a:r>
            <a:r>
              <a:rPr lang="de-DE" dirty="0"/>
              <a:t>und </a:t>
            </a:r>
            <a:r>
              <a:rPr lang="de-DE" b="1" dirty="0"/>
              <a:t>kognitive Funktionen </a:t>
            </a:r>
            <a:r>
              <a:rPr lang="de-DE" dirty="0" smtClean="0"/>
              <a:t>beeinträchtigt </a:t>
            </a:r>
            <a:r>
              <a:rPr lang="de-DE" dirty="0"/>
              <a:t>sein und zu Einbußen bei </a:t>
            </a:r>
            <a:r>
              <a:rPr lang="de-DE" dirty="0" smtClean="0"/>
              <a:t>Alltagsaktivitäten führen</a:t>
            </a:r>
            <a:r>
              <a:rPr lang="de-DE" dirty="0"/>
              <a:t>.</a:t>
            </a:r>
            <a:r>
              <a:rPr lang="de-DE" dirty="0" smtClean="0"/>
              <a:t> </a:t>
            </a:r>
          </a:p>
          <a:p>
            <a:pPr algn="just"/>
            <a:endParaRPr lang="de-DE" dirty="0" smtClean="0"/>
          </a:p>
          <a:p>
            <a:pPr algn="just"/>
            <a:r>
              <a:rPr lang="de-DE" dirty="0" smtClean="0"/>
              <a:t>Entscheidend </a:t>
            </a:r>
            <a:r>
              <a:rPr lang="de-DE" dirty="0"/>
              <a:t>für die Beurteilung ist, ob bei </a:t>
            </a:r>
            <a:r>
              <a:rPr lang="de-DE" dirty="0" smtClean="0"/>
              <a:t>der </a:t>
            </a:r>
            <a:r>
              <a:rPr lang="de-DE" u="sng" dirty="0" smtClean="0"/>
              <a:t>Dauerbehandlung </a:t>
            </a:r>
            <a:r>
              <a:rPr lang="de-DE" dirty="0"/>
              <a:t>unter </a:t>
            </a:r>
            <a:r>
              <a:rPr lang="de-DE" u="sng" dirty="0"/>
              <a:t>stabilen</a:t>
            </a:r>
            <a:r>
              <a:rPr lang="de-DE" dirty="0"/>
              <a:t> </a:t>
            </a:r>
            <a:r>
              <a:rPr lang="de-DE" dirty="0" smtClean="0"/>
              <a:t>medikamentösen Behandlungsbedingungen: </a:t>
            </a:r>
          </a:p>
          <a:p>
            <a:pPr algn="just">
              <a:buFont typeface="Arial"/>
              <a:buChar char="•"/>
            </a:pPr>
            <a:r>
              <a:rPr lang="de-DE" dirty="0" smtClean="0"/>
              <a:t>  </a:t>
            </a:r>
            <a:r>
              <a:rPr lang="de-DE" b="1" dirty="0" smtClean="0"/>
              <a:t>unerwünschte Nebenwirkungen</a:t>
            </a:r>
          </a:p>
          <a:p>
            <a:pPr algn="just"/>
            <a:r>
              <a:rPr lang="de-DE" b="1" dirty="0" smtClean="0"/>
              <a:t> </a:t>
            </a:r>
          </a:p>
          <a:p>
            <a:pPr algn="just"/>
            <a:r>
              <a:rPr lang="de-DE" dirty="0" smtClean="0"/>
              <a:t>auftreten</a:t>
            </a:r>
            <a:r>
              <a:rPr lang="de-DE" dirty="0"/>
              <a:t>, die sich wesentlich auf die </a:t>
            </a:r>
            <a:r>
              <a:rPr lang="de-DE" dirty="0" smtClean="0"/>
              <a:t>allgemeine </a:t>
            </a:r>
            <a:r>
              <a:rPr lang="de-DE" dirty="0"/>
              <a:t>Leistungsfähigkeit auswirken.</a:t>
            </a:r>
          </a:p>
        </p:txBody>
      </p:sp>
      <p:sp>
        <p:nvSpPr>
          <p:cNvPr id="5" name="Titel 4"/>
          <p:cNvSpPr>
            <a:spLocks noGrp="1"/>
          </p:cNvSpPr>
          <p:nvPr>
            <p:ph type="title"/>
          </p:nvPr>
        </p:nvSpPr>
        <p:spPr>
          <a:xfrm>
            <a:off x="549275" y="107576"/>
            <a:ext cx="8042276" cy="8449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39467" y="3290500"/>
            <a:ext cx="7673587" cy="2308324"/>
          </a:xfrm>
          <a:prstGeom prst="rect">
            <a:avLst/>
          </a:prstGeom>
        </p:spPr>
        <p:txBody>
          <a:bodyPr wrap="square">
            <a:spAutoFit/>
          </a:bodyPr>
          <a:lstStyle/>
          <a:p>
            <a:pPr algn="just"/>
            <a:r>
              <a:rPr lang="de-DE" b="1" u="sng" dirty="0" smtClean="0"/>
              <a:t>Residualeffekte – Organisches Psychosyndrom:</a:t>
            </a:r>
          </a:p>
          <a:p>
            <a:pPr algn="just"/>
            <a:endParaRPr lang="de-DE" dirty="0" smtClean="0"/>
          </a:p>
          <a:p>
            <a:pPr algn="just"/>
            <a:r>
              <a:rPr lang="de-DE" dirty="0" smtClean="0"/>
              <a:t>Auch nach einjähriger Einnahme war das Unfallrisiko unter </a:t>
            </a:r>
            <a:r>
              <a:rPr lang="de-DE" dirty="0" err="1" smtClean="0"/>
              <a:t>Benzodiazepinen</a:t>
            </a:r>
            <a:r>
              <a:rPr lang="de-DE" dirty="0" smtClean="0"/>
              <a:t> mit </a:t>
            </a:r>
            <a:r>
              <a:rPr lang="de-DE" u="sng" dirty="0" smtClean="0"/>
              <a:t>langer Halbwertszeit </a:t>
            </a:r>
            <a:r>
              <a:rPr lang="de-DE" dirty="0" smtClean="0"/>
              <a:t>noch signifikant erhöht. </a:t>
            </a:r>
          </a:p>
          <a:p>
            <a:pPr algn="just"/>
            <a:endParaRPr lang="de-DE" dirty="0" smtClean="0"/>
          </a:p>
          <a:p>
            <a:pPr algn="just"/>
            <a:r>
              <a:rPr lang="de-DE" dirty="0" smtClean="0"/>
              <a:t>Die Langzeiteinnahme von </a:t>
            </a:r>
            <a:r>
              <a:rPr lang="de-DE" dirty="0" err="1" smtClean="0"/>
              <a:t>Benzodiazepinen</a:t>
            </a:r>
            <a:r>
              <a:rPr lang="de-DE" dirty="0" smtClean="0"/>
              <a:t> scheint zudem zu generellen Einbußen in unterschiedlichen </a:t>
            </a:r>
            <a:r>
              <a:rPr lang="de-DE" b="1" dirty="0" smtClean="0"/>
              <a:t>kognitiven Bereichen </a:t>
            </a:r>
            <a:r>
              <a:rPr lang="de-DE" dirty="0" smtClean="0"/>
              <a:t>zu führen, die sich auch </a:t>
            </a:r>
            <a:r>
              <a:rPr lang="de-DE" u="sng" dirty="0" smtClean="0"/>
              <a:t>nach Absetzen </a:t>
            </a:r>
            <a:r>
              <a:rPr lang="de-DE" dirty="0" smtClean="0"/>
              <a:t>des Medikaments </a:t>
            </a:r>
            <a:r>
              <a:rPr lang="de-DE" b="1" dirty="0" smtClean="0"/>
              <a:t>nicht </a:t>
            </a:r>
            <a:r>
              <a:rPr lang="de-DE" dirty="0" smtClean="0"/>
              <a:t>vollständig bessern</a:t>
            </a:r>
          </a:p>
        </p:txBody>
      </p:sp>
      <p:sp>
        <p:nvSpPr>
          <p:cNvPr id="3" name="Titel 2"/>
          <p:cNvSpPr>
            <a:spLocks noGrp="1"/>
          </p:cNvSpPr>
          <p:nvPr>
            <p:ph type="title"/>
          </p:nvPr>
        </p:nvSpPr>
        <p:spPr>
          <a:xfrm>
            <a:off x="549275" y="107576"/>
            <a:ext cx="8042276" cy="7306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914804" y="868445"/>
            <a:ext cx="7587488" cy="5078314"/>
          </a:xfrm>
          <a:prstGeom prst="rect">
            <a:avLst/>
          </a:prstGeom>
        </p:spPr>
        <p:txBody>
          <a:bodyPr wrap="square">
            <a:spAutoFit/>
          </a:bodyPr>
          <a:lstStyle/>
          <a:p>
            <a:r>
              <a:rPr lang="de-DE" b="1" u="sng" dirty="0"/>
              <a:t>Antidepressiva</a:t>
            </a:r>
            <a:r>
              <a:rPr lang="de-DE" dirty="0" smtClean="0"/>
              <a:t>:</a:t>
            </a:r>
          </a:p>
          <a:p>
            <a:r>
              <a:rPr lang="de-DE" dirty="0" smtClean="0"/>
              <a:t> </a:t>
            </a:r>
          </a:p>
          <a:p>
            <a:r>
              <a:rPr lang="de-DE" dirty="0" smtClean="0"/>
              <a:t>Substanz </a:t>
            </a:r>
            <a:r>
              <a:rPr lang="de-DE" dirty="0"/>
              <a:t>Dosis (mg)</a:t>
            </a:r>
            <a:r>
              <a:rPr lang="de-DE" dirty="0" smtClean="0"/>
              <a:t>             Bewertung </a:t>
            </a:r>
            <a:r>
              <a:rPr lang="de-DE" dirty="0"/>
              <a:t>(Deutschland</a:t>
            </a:r>
            <a:r>
              <a:rPr lang="de-DE" dirty="0" smtClean="0"/>
              <a:t>/ Skandinavien)</a:t>
            </a:r>
          </a:p>
          <a:p>
            <a:endParaRPr lang="de-DE" dirty="0" smtClean="0"/>
          </a:p>
          <a:p>
            <a:r>
              <a:rPr lang="de-DE" dirty="0" err="1"/>
              <a:t>Amitriptylin</a:t>
            </a:r>
            <a:r>
              <a:rPr lang="de-DE" dirty="0"/>
              <a:t> 75</a:t>
            </a:r>
            <a:r>
              <a:rPr lang="de-DE" dirty="0" smtClean="0"/>
              <a:t>                       ernsthafte Beeinträchtigung</a:t>
            </a:r>
          </a:p>
          <a:p>
            <a:r>
              <a:rPr lang="de-DE" dirty="0" err="1"/>
              <a:t>Citalopram</a:t>
            </a:r>
            <a:r>
              <a:rPr lang="de-DE" dirty="0"/>
              <a:t> 40</a:t>
            </a:r>
            <a:r>
              <a:rPr lang="de-DE" dirty="0" smtClean="0"/>
              <a:t>                        leichte </a:t>
            </a:r>
            <a:r>
              <a:rPr lang="de-DE" dirty="0"/>
              <a:t>Beeinträchtigung</a:t>
            </a:r>
            <a:endParaRPr lang="de-DE" dirty="0" smtClean="0"/>
          </a:p>
          <a:p>
            <a:r>
              <a:rPr lang="de-DE" dirty="0" err="1" smtClean="0"/>
              <a:t>Doxepin</a:t>
            </a:r>
            <a:r>
              <a:rPr lang="de-DE" dirty="0" smtClean="0"/>
              <a:t> </a:t>
            </a:r>
            <a:r>
              <a:rPr lang="de-DE" dirty="0"/>
              <a:t>50</a:t>
            </a:r>
            <a:r>
              <a:rPr lang="de-DE" dirty="0" smtClean="0"/>
              <a:t>                             deutliche Beeinträchtigung</a:t>
            </a:r>
          </a:p>
          <a:p>
            <a:r>
              <a:rPr lang="de-DE" dirty="0" err="1"/>
              <a:t>Fluoxetin</a:t>
            </a:r>
            <a:r>
              <a:rPr lang="de-DE" dirty="0"/>
              <a:t> 40</a:t>
            </a:r>
            <a:r>
              <a:rPr lang="de-DE" dirty="0" smtClean="0"/>
              <a:t>                           leichte </a:t>
            </a:r>
            <a:r>
              <a:rPr lang="de-DE" dirty="0"/>
              <a:t>Beeinträchtigung</a:t>
            </a:r>
          </a:p>
          <a:p>
            <a:r>
              <a:rPr lang="de-DE" dirty="0" err="1"/>
              <a:t>Fluvoxamin</a:t>
            </a:r>
            <a:r>
              <a:rPr lang="de-DE" dirty="0"/>
              <a:t> 50</a:t>
            </a:r>
            <a:r>
              <a:rPr lang="de-DE" dirty="0" smtClean="0"/>
              <a:t>                        leichte </a:t>
            </a:r>
            <a:r>
              <a:rPr lang="de-DE" dirty="0"/>
              <a:t>Beeinträchtigung</a:t>
            </a:r>
          </a:p>
          <a:p>
            <a:r>
              <a:rPr lang="de-DE" dirty="0" err="1"/>
              <a:t>Imipramin</a:t>
            </a:r>
            <a:r>
              <a:rPr lang="de-DE" dirty="0"/>
              <a:t> 75</a:t>
            </a:r>
            <a:r>
              <a:rPr lang="de-DE" dirty="0" smtClean="0"/>
              <a:t>                         deutliche Beeinträchtigung</a:t>
            </a:r>
          </a:p>
          <a:p>
            <a:r>
              <a:rPr lang="de-DE" dirty="0" err="1"/>
              <a:t>Maprotilin</a:t>
            </a:r>
            <a:r>
              <a:rPr lang="de-DE" dirty="0"/>
              <a:t> 75</a:t>
            </a:r>
            <a:r>
              <a:rPr lang="de-DE" dirty="0" smtClean="0"/>
              <a:t>                         deutliche </a:t>
            </a:r>
            <a:r>
              <a:rPr lang="de-DE" dirty="0"/>
              <a:t>Beeinträchtigung</a:t>
            </a:r>
          </a:p>
          <a:p>
            <a:r>
              <a:rPr lang="de-DE" dirty="0" err="1"/>
              <a:t>Moclobemid</a:t>
            </a:r>
            <a:r>
              <a:rPr lang="de-DE" dirty="0"/>
              <a:t> 200</a:t>
            </a:r>
            <a:r>
              <a:rPr lang="de-DE" dirty="0" smtClean="0"/>
              <a:t>                    keine </a:t>
            </a:r>
            <a:r>
              <a:rPr lang="de-DE" dirty="0"/>
              <a:t>Beeinträchtigung</a:t>
            </a:r>
          </a:p>
          <a:p>
            <a:r>
              <a:rPr lang="de-DE" dirty="0" err="1"/>
              <a:t>Nortriptylin</a:t>
            </a:r>
            <a:r>
              <a:rPr lang="de-DE" dirty="0"/>
              <a:t> 75</a:t>
            </a:r>
            <a:r>
              <a:rPr lang="de-DE" dirty="0" smtClean="0"/>
              <a:t>                       deutliche Beeinträchtigung</a:t>
            </a:r>
          </a:p>
          <a:p>
            <a:r>
              <a:rPr lang="de-DE" dirty="0" err="1" smtClean="0"/>
              <a:t>Paroxetin</a:t>
            </a:r>
            <a:r>
              <a:rPr lang="de-DE" dirty="0" smtClean="0"/>
              <a:t> </a:t>
            </a:r>
            <a:r>
              <a:rPr lang="de-DE" dirty="0"/>
              <a:t>30</a:t>
            </a:r>
            <a:r>
              <a:rPr lang="de-DE" dirty="0" smtClean="0"/>
              <a:t>                           keine </a:t>
            </a:r>
            <a:r>
              <a:rPr lang="de-DE" dirty="0"/>
              <a:t>bis leichte Beeinträchtigung</a:t>
            </a:r>
          </a:p>
          <a:p>
            <a:r>
              <a:rPr lang="de-DE" dirty="0" err="1"/>
              <a:t>Sertralin</a:t>
            </a:r>
            <a:r>
              <a:rPr lang="de-DE" dirty="0"/>
              <a:t> 100</a:t>
            </a:r>
            <a:r>
              <a:rPr lang="de-DE" dirty="0" smtClean="0"/>
              <a:t>                          leichte Beeinträchtigung</a:t>
            </a:r>
          </a:p>
          <a:p>
            <a:r>
              <a:rPr lang="de-DE" dirty="0" err="1"/>
              <a:t>Sulpirid</a:t>
            </a:r>
            <a:r>
              <a:rPr lang="de-DE" dirty="0"/>
              <a:t> 100</a:t>
            </a:r>
            <a:r>
              <a:rPr lang="de-DE" dirty="0" smtClean="0"/>
              <a:t>                           deutliche </a:t>
            </a:r>
            <a:r>
              <a:rPr lang="de-DE" dirty="0"/>
              <a:t>Beeinträchtigung</a:t>
            </a:r>
            <a:endParaRPr lang="de-DE" dirty="0" smtClean="0"/>
          </a:p>
          <a:p>
            <a:r>
              <a:rPr lang="de-DE" dirty="0" err="1" smtClean="0"/>
              <a:t>Trazodon</a:t>
            </a:r>
            <a:r>
              <a:rPr lang="de-DE" dirty="0" smtClean="0"/>
              <a:t> </a:t>
            </a:r>
            <a:r>
              <a:rPr lang="de-DE" dirty="0"/>
              <a:t>75</a:t>
            </a:r>
            <a:r>
              <a:rPr lang="de-DE" dirty="0" smtClean="0"/>
              <a:t>                           ernsthafte Beeinträchtigung</a:t>
            </a:r>
          </a:p>
          <a:p>
            <a:r>
              <a:rPr lang="de-DE" dirty="0" err="1" smtClean="0"/>
              <a:t>Venlafaxin</a:t>
            </a:r>
            <a:r>
              <a:rPr lang="de-DE" dirty="0" smtClean="0"/>
              <a:t> ? </a:t>
            </a:r>
          </a:p>
        </p:txBody>
      </p:sp>
      <p:sp>
        <p:nvSpPr>
          <p:cNvPr id="3" name="Titel 2"/>
          <p:cNvSpPr>
            <a:spLocks noGrp="1"/>
          </p:cNvSpPr>
          <p:nvPr>
            <p:ph type="title"/>
          </p:nvPr>
        </p:nvSpPr>
        <p:spPr>
          <a:xfrm>
            <a:off x="549275" y="107576"/>
            <a:ext cx="8042276" cy="5274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60992" y="2787657"/>
            <a:ext cx="7587488" cy="3416320"/>
          </a:xfrm>
          <a:prstGeom prst="rect">
            <a:avLst/>
          </a:prstGeom>
        </p:spPr>
        <p:txBody>
          <a:bodyPr wrap="square">
            <a:spAutoFit/>
          </a:bodyPr>
          <a:lstStyle/>
          <a:p>
            <a:r>
              <a:rPr lang="de-DE" b="1" u="sng" dirty="0"/>
              <a:t>Empfehlungen zur Fahrtauglichkeit unter </a:t>
            </a:r>
            <a:r>
              <a:rPr lang="de-DE" b="1" u="sng" dirty="0" smtClean="0"/>
              <a:t>Antidepressiva: </a:t>
            </a:r>
          </a:p>
          <a:p>
            <a:endParaRPr lang="de-DE" dirty="0" smtClean="0"/>
          </a:p>
          <a:p>
            <a:r>
              <a:rPr lang="de-DE" dirty="0"/>
              <a:t>Gefahrenindex (Mittelwert) Antidepressiva allgemein:</a:t>
            </a:r>
            <a:r>
              <a:rPr lang="de-DE" dirty="0" smtClean="0"/>
              <a:t> </a:t>
            </a:r>
          </a:p>
          <a:p>
            <a:r>
              <a:rPr lang="de-DE" dirty="0" smtClean="0"/>
              <a:t>2,6 (deutliche Beeinträchtigung)- 1,5 (fehlende </a:t>
            </a:r>
            <a:r>
              <a:rPr lang="de-DE" dirty="0"/>
              <a:t>bis leichte </a:t>
            </a:r>
            <a:r>
              <a:rPr lang="de-DE" dirty="0" smtClean="0"/>
              <a:t>Beeinträchtigung). </a:t>
            </a:r>
          </a:p>
          <a:p>
            <a:endParaRPr lang="de-DE" dirty="0" smtClean="0"/>
          </a:p>
          <a:p>
            <a:r>
              <a:rPr lang="de-DE" dirty="0"/>
              <a:t>Für die </a:t>
            </a:r>
            <a:r>
              <a:rPr lang="de-DE" dirty="0" smtClean="0"/>
              <a:t>Verkehrssicherheit relevante Nebenwirkungen besonders </a:t>
            </a:r>
            <a:r>
              <a:rPr lang="de-DE" dirty="0"/>
              <a:t>zu Behandlungsbeginn:</a:t>
            </a:r>
            <a:r>
              <a:rPr lang="de-DE" dirty="0" smtClean="0"/>
              <a:t> </a:t>
            </a:r>
          </a:p>
          <a:p>
            <a:endParaRPr lang="de-DE" dirty="0" smtClean="0"/>
          </a:p>
          <a:p>
            <a:pPr algn="just">
              <a:buFont typeface="Arial"/>
              <a:buChar char="•"/>
            </a:pPr>
            <a:r>
              <a:rPr lang="de-DE" dirty="0" smtClean="0"/>
              <a:t> Müdigkeit, Benommenheit</a:t>
            </a:r>
            <a:r>
              <a:rPr lang="de-DE" dirty="0"/>
              <a:t>, Schwindel (häufig), </a:t>
            </a:r>
            <a:r>
              <a:rPr lang="de-DE" dirty="0" err="1" smtClean="0"/>
              <a:t>orthostatische</a:t>
            </a:r>
            <a:r>
              <a:rPr lang="de-DE" dirty="0" smtClean="0"/>
              <a:t>  Hypotonie</a:t>
            </a:r>
            <a:r>
              <a:rPr lang="de-DE" dirty="0"/>
              <a:t>, </a:t>
            </a:r>
            <a:r>
              <a:rPr lang="de-DE" dirty="0" err="1" smtClean="0"/>
              <a:t>Tachykardie</a:t>
            </a:r>
            <a:r>
              <a:rPr lang="de-DE" dirty="0" smtClean="0"/>
              <a:t>, Übelkeit</a:t>
            </a:r>
            <a:r>
              <a:rPr lang="de-DE" dirty="0"/>
              <a:t>, Unruhe</a:t>
            </a:r>
            <a:r>
              <a:rPr lang="de-DE" dirty="0" smtClean="0"/>
              <a:t>, Schlafstörungen. </a:t>
            </a:r>
          </a:p>
          <a:p>
            <a:endParaRPr lang="de-DE" dirty="0" smtClean="0"/>
          </a:p>
        </p:txBody>
      </p:sp>
      <p:sp>
        <p:nvSpPr>
          <p:cNvPr id="3" name="Titel 2"/>
          <p:cNvSpPr>
            <a:spLocks noGrp="1"/>
          </p:cNvSpPr>
          <p:nvPr>
            <p:ph type="title"/>
          </p:nvPr>
        </p:nvSpPr>
        <p:spPr>
          <a:xfrm>
            <a:off x="549275" y="107576"/>
            <a:ext cx="8042276" cy="6925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39467" y="2084268"/>
            <a:ext cx="7469101" cy="3970318"/>
          </a:xfrm>
          <a:prstGeom prst="rect">
            <a:avLst/>
          </a:prstGeom>
        </p:spPr>
        <p:txBody>
          <a:bodyPr wrap="square">
            <a:spAutoFit/>
          </a:bodyPr>
          <a:lstStyle/>
          <a:p>
            <a:r>
              <a:rPr lang="de-DE" b="1" u="sng" dirty="0" smtClean="0"/>
              <a:t>Antidepressiva</a:t>
            </a:r>
          </a:p>
          <a:p>
            <a:endParaRPr lang="de-DE" dirty="0" smtClean="0"/>
          </a:p>
          <a:p>
            <a:pPr algn="just">
              <a:buFont typeface="Arial"/>
              <a:buChar char="•"/>
            </a:pPr>
            <a:r>
              <a:rPr lang="de-DE" dirty="0" smtClean="0"/>
              <a:t>  Vor </a:t>
            </a:r>
            <a:r>
              <a:rPr lang="de-DE" dirty="0"/>
              <a:t>allem die Akuteffekte </a:t>
            </a:r>
            <a:r>
              <a:rPr lang="de-DE" dirty="0" err="1" smtClean="0"/>
              <a:t>sedierender</a:t>
            </a:r>
            <a:r>
              <a:rPr lang="de-DE" dirty="0"/>
              <a:t> </a:t>
            </a:r>
            <a:r>
              <a:rPr lang="de-DE" dirty="0" smtClean="0"/>
              <a:t>Antidepressiva </a:t>
            </a:r>
            <a:r>
              <a:rPr lang="de-DE" dirty="0"/>
              <a:t>wirkten sich bei realen Fahrproben </a:t>
            </a:r>
            <a:r>
              <a:rPr lang="de-DE" dirty="0" smtClean="0"/>
              <a:t>mit Gesunden </a:t>
            </a:r>
            <a:r>
              <a:rPr lang="de-DE" dirty="0"/>
              <a:t>negativ auf das Fahrverhalten </a:t>
            </a:r>
            <a:r>
              <a:rPr lang="de-DE" dirty="0" smtClean="0"/>
              <a:t>aus. </a:t>
            </a:r>
          </a:p>
          <a:p>
            <a:pPr algn="just"/>
            <a:endParaRPr lang="de-DE" dirty="0" smtClean="0"/>
          </a:p>
          <a:p>
            <a:pPr algn="just">
              <a:buFont typeface="Arial"/>
              <a:buChar char="•"/>
            </a:pPr>
            <a:r>
              <a:rPr lang="de-DE" dirty="0" smtClean="0"/>
              <a:t>  Nach </a:t>
            </a:r>
            <a:r>
              <a:rPr lang="de-DE" dirty="0"/>
              <a:t>einwöchiger Einnahme gab es gegenüber </a:t>
            </a:r>
            <a:r>
              <a:rPr lang="de-DE" dirty="0" smtClean="0"/>
              <a:t>der </a:t>
            </a:r>
            <a:r>
              <a:rPr lang="de-DE" dirty="0" err="1" smtClean="0"/>
              <a:t>Plazebogruppe</a:t>
            </a:r>
            <a:r>
              <a:rPr lang="de-DE" dirty="0" smtClean="0"/>
              <a:t> </a:t>
            </a:r>
            <a:r>
              <a:rPr lang="de-DE" dirty="0"/>
              <a:t>meist keine Unterschiede mehr.</a:t>
            </a:r>
            <a:r>
              <a:rPr lang="de-DE" dirty="0" smtClean="0"/>
              <a:t> </a:t>
            </a:r>
          </a:p>
          <a:p>
            <a:pPr algn="just"/>
            <a:r>
              <a:rPr lang="de-DE" dirty="0" smtClean="0"/>
              <a:t>Laboruntersuchungen </a:t>
            </a:r>
            <a:r>
              <a:rPr lang="de-DE" dirty="0"/>
              <a:t>zu Fragen der Verkehrssicherheit </a:t>
            </a:r>
            <a:r>
              <a:rPr lang="de-DE" dirty="0" smtClean="0"/>
              <a:t>depressiver </a:t>
            </a:r>
            <a:r>
              <a:rPr lang="de-DE" dirty="0"/>
              <a:t>Patienten belegen, dass neuere, </a:t>
            </a:r>
            <a:r>
              <a:rPr lang="de-DE" dirty="0" smtClean="0"/>
              <a:t>selektive Antidepressiva </a:t>
            </a:r>
            <a:r>
              <a:rPr lang="de-DE" dirty="0"/>
              <a:t>einen günstigeren Einfluss auf </a:t>
            </a:r>
            <a:r>
              <a:rPr lang="de-DE" dirty="0" smtClean="0"/>
              <a:t>psychomotorische </a:t>
            </a:r>
            <a:r>
              <a:rPr lang="de-DE" dirty="0"/>
              <a:t>Leistungsparameter haben als </a:t>
            </a:r>
            <a:r>
              <a:rPr lang="de-DE" dirty="0" err="1"/>
              <a:t>Trizyklika</a:t>
            </a:r>
            <a:r>
              <a:rPr lang="de-DE" dirty="0"/>
              <a:t>.</a:t>
            </a:r>
            <a:endParaRPr lang="de-DE" dirty="0" smtClean="0"/>
          </a:p>
          <a:p>
            <a:pPr algn="just"/>
            <a:endParaRPr lang="de-DE" dirty="0" smtClean="0"/>
          </a:p>
          <a:p>
            <a:pPr algn="just"/>
            <a:r>
              <a:rPr lang="de-DE" dirty="0" smtClean="0"/>
              <a:t> </a:t>
            </a:r>
          </a:p>
        </p:txBody>
      </p:sp>
      <p:sp>
        <p:nvSpPr>
          <p:cNvPr id="3" name="Titel 2"/>
          <p:cNvSpPr>
            <a:spLocks noGrp="1"/>
          </p:cNvSpPr>
          <p:nvPr>
            <p:ph type="title"/>
          </p:nvPr>
        </p:nvSpPr>
        <p:spPr>
          <a:xfrm>
            <a:off x="549275" y="107576"/>
            <a:ext cx="8042276" cy="56411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53831" y="2198402"/>
            <a:ext cx="7503043" cy="3139321"/>
          </a:xfrm>
          <a:prstGeom prst="rect">
            <a:avLst/>
          </a:prstGeom>
        </p:spPr>
        <p:txBody>
          <a:bodyPr wrap="square">
            <a:spAutoFit/>
          </a:bodyPr>
          <a:lstStyle/>
          <a:p>
            <a:pPr algn="just">
              <a:buFont typeface="Arial"/>
              <a:buChar char="•"/>
            </a:pPr>
            <a:r>
              <a:rPr lang="de-DE" dirty="0" smtClean="0"/>
              <a:t>  Akuteffekte von insbesondere </a:t>
            </a:r>
            <a:r>
              <a:rPr lang="de-DE" dirty="0" err="1" smtClean="0"/>
              <a:t>sedierenden</a:t>
            </a:r>
            <a:r>
              <a:rPr lang="de-DE" dirty="0" smtClean="0"/>
              <a:t> Antidepressiva können das Unfallrisiko erhöhten, dieses verschwindet aber im Allgemeinen relativ rasch unter </a:t>
            </a:r>
            <a:r>
              <a:rPr lang="de-DE" dirty="0" err="1" smtClean="0"/>
              <a:t>remissionsstabilisierender</a:t>
            </a:r>
            <a:r>
              <a:rPr lang="de-DE" dirty="0" smtClean="0"/>
              <a:t> Medikation.</a:t>
            </a:r>
          </a:p>
          <a:p>
            <a:pPr algn="just"/>
            <a:endParaRPr lang="de-DE" dirty="0" smtClean="0"/>
          </a:p>
          <a:p>
            <a:pPr algn="just">
              <a:buFont typeface="Arial"/>
              <a:buChar char="•"/>
            </a:pPr>
            <a:r>
              <a:rPr lang="de-DE" dirty="0" smtClean="0"/>
              <a:t>  Allgemein wird empfohlen, in den ersten </a:t>
            </a:r>
            <a:r>
              <a:rPr lang="de-DE" b="1" dirty="0" smtClean="0"/>
              <a:t>ein bis zwei Wochen </a:t>
            </a:r>
            <a:r>
              <a:rPr lang="de-DE" dirty="0" smtClean="0"/>
              <a:t>einer Behandlung mit </a:t>
            </a:r>
            <a:r>
              <a:rPr lang="de-DE" dirty="0" err="1" smtClean="0"/>
              <a:t>trizyklischen</a:t>
            </a:r>
            <a:r>
              <a:rPr lang="de-DE" dirty="0" smtClean="0"/>
              <a:t> Antidepressiva (</a:t>
            </a:r>
            <a:r>
              <a:rPr lang="de-DE" b="1" dirty="0" smtClean="0"/>
              <a:t>Einstellungsphase</a:t>
            </a:r>
            <a:r>
              <a:rPr lang="de-DE" dirty="0" smtClean="0"/>
              <a:t>) kein Kraftfahrzeug zu steuern.</a:t>
            </a:r>
          </a:p>
          <a:p>
            <a:pPr algn="just"/>
            <a:endParaRPr lang="de-DE" dirty="0" smtClean="0"/>
          </a:p>
          <a:p>
            <a:pPr algn="just">
              <a:buFont typeface="Arial"/>
              <a:buChar char="•"/>
            </a:pPr>
            <a:r>
              <a:rPr lang="de-DE" dirty="0" smtClean="0"/>
              <a:t>  Die Fahrtüchtigkeit eines mit Antidepressiva erfolgreich behandelten Patienten kann günstiger eingeschätzt werden als die eines unbehandelten Patienten.</a:t>
            </a:r>
          </a:p>
        </p:txBody>
      </p:sp>
      <p:sp>
        <p:nvSpPr>
          <p:cNvPr id="3" name="Titel 2"/>
          <p:cNvSpPr>
            <a:spLocks noGrp="1"/>
          </p:cNvSpPr>
          <p:nvPr>
            <p:ph type="title"/>
          </p:nvPr>
        </p:nvSpPr>
        <p:spPr>
          <a:xfrm>
            <a:off x="549275" y="107576"/>
            <a:ext cx="8042276" cy="8195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28704" y="1313523"/>
            <a:ext cx="7835024" cy="4801315"/>
          </a:xfrm>
          <a:prstGeom prst="rect">
            <a:avLst/>
          </a:prstGeom>
        </p:spPr>
        <p:txBody>
          <a:bodyPr wrap="square">
            <a:spAutoFit/>
          </a:bodyPr>
          <a:lstStyle/>
          <a:p>
            <a:pPr algn="just"/>
            <a:r>
              <a:rPr lang="de-DE" dirty="0" smtClean="0"/>
              <a:t>Wegen der möglichen Einschränkung des Reaktionsvermögens sollte das Führen von Fahrzeugen zumindest während der ersten 10 - 14 Tage der Behandlung unterbleiben. Die Entscheidung trifft im Einzelfall der Arzt unter Berücksichtigung des Krankheitsbildes, der individuellen Reaktion, der Dosierung und der </a:t>
            </a:r>
            <a:r>
              <a:rPr lang="de-DE" dirty="0" err="1" smtClean="0"/>
              <a:t>Anwendungsdauer</a:t>
            </a:r>
            <a:r>
              <a:rPr lang="de-DE" dirty="0" smtClean="0"/>
              <a:t>.</a:t>
            </a:r>
          </a:p>
          <a:p>
            <a:endParaRPr lang="de-DE" dirty="0" smtClean="0"/>
          </a:p>
          <a:p>
            <a:pPr algn="just"/>
            <a:r>
              <a:rPr lang="de-DE" dirty="0" smtClean="0"/>
              <a:t>Wegen der eher aktivierenden Effekte bestehen in der Regel keine Leistungsbeeinträchtigungen. Die Entscheidung trifft im Einzelfall der Arzt unter Berücksichtigung des Krankheitsbildes, der individuellen Reaktion, der Dosierung und der </a:t>
            </a:r>
            <a:r>
              <a:rPr lang="de-DE" dirty="0" err="1" smtClean="0"/>
              <a:t>Anwendungsdauer</a:t>
            </a:r>
            <a:r>
              <a:rPr lang="de-DE" dirty="0" smtClean="0"/>
              <a:t>.</a:t>
            </a:r>
          </a:p>
          <a:p>
            <a:endParaRPr lang="de-DE" dirty="0" smtClean="0"/>
          </a:p>
          <a:p>
            <a:r>
              <a:rPr lang="de-DE" b="1" u="sng" dirty="0" smtClean="0"/>
              <a:t>Empfehlung</a:t>
            </a:r>
            <a:r>
              <a:rPr lang="de-DE" dirty="0" smtClean="0"/>
              <a:t>: </a:t>
            </a:r>
          </a:p>
          <a:p>
            <a:pPr algn="just"/>
            <a:r>
              <a:rPr lang="de-DE" dirty="0" smtClean="0"/>
              <a:t>Der Patient soll sich selbst beobachten. Schon kleine Änderungen der Bewusstseinslage während der Therapie sind dem Arzt mitzuteilen. Vor allem in der Anfangsphase sowie in Kombination mit anderen Medikamenten ist äußerste Vorsicht geboten. </a:t>
            </a:r>
          </a:p>
          <a:p>
            <a:pPr algn="just"/>
            <a:r>
              <a:rPr lang="de-DE" dirty="0" smtClean="0"/>
              <a:t>Der </a:t>
            </a:r>
            <a:r>
              <a:rPr lang="de-DE" b="1" dirty="0" smtClean="0"/>
              <a:t>Alkoholverzicht </a:t>
            </a:r>
            <a:r>
              <a:rPr lang="de-DE" dirty="0" smtClean="0"/>
              <a:t>ist besonders ernst zu nehmen.</a:t>
            </a:r>
            <a:endParaRPr lang="de-DE" dirty="0"/>
          </a:p>
        </p:txBody>
      </p:sp>
      <p:sp>
        <p:nvSpPr>
          <p:cNvPr id="3" name="Titel 2"/>
          <p:cNvSpPr>
            <a:spLocks noGrp="1"/>
          </p:cNvSpPr>
          <p:nvPr>
            <p:ph type="title"/>
          </p:nvPr>
        </p:nvSpPr>
        <p:spPr>
          <a:xfrm>
            <a:off x="549275" y="107576"/>
            <a:ext cx="8042276" cy="7814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914805" y="1227263"/>
            <a:ext cx="7383002" cy="4524316"/>
          </a:xfrm>
          <a:prstGeom prst="rect">
            <a:avLst/>
          </a:prstGeom>
        </p:spPr>
        <p:txBody>
          <a:bodyPr wrap="square">
            <a:spAutoFit/>
          </a:bodyPr>
          <a:lstStyle/>
          <a:p>
            <a:r>
              <a:rPr lang="de-DE" b="1" u="sng" dirty="0" smtClean="0"/>
              <a:t>Stimmungsstabilisierer</a:t>
            </a:r>
            <a:r>
              <a:rPr lang="de-DE" dirty="0" smtClean="0"/>
              <a:t>: </a:t>
            </a:r>
          </a:p>
          <a:p>
            <a:endParaRPr lang="de-DE" dirty="0" smtClean="0"/>
          </a:p>
          <a:p>
            <a:pPr algn="just"/>
            <a:r>
              <a:rPr lang="de-DE" dirty="0" smtClean="0"/>
              <a:t>Zu Patienten unter einer rezidivprophylaktischen Langzeitmedikation mit </a:t>
            </a:r>
            <a:r>
              <a:rPr lang="de-DE" dirty="0" err="1" smtClean="0"/>
              <a:t>Stimmungsstabilisierern</a:t>
            </a:r>
            <a:r>
              <a:rPr lang="de-DE" dirty="0" smtClean="0"/>
              <a:t> liegen hinsichtlich der Fahrtauglichkeit kaum Untersuchungsdaten vor.</a:t>
            </a:r>
          </a:p>
          <a:p>
            <a:pPr algn="just"/>
            <a:r>
              <a:rPr lang="de-DE" dirty="0" smtClean="0"/>
              <a:t> </a:t>
            </a:r>
          </a:p>
          <a:p>
            <a:pPr algn="just">
              <a:buFont typeface="Arial"/>
              <a:buChar char="•"/>
            </a:pPr>
            <a:r>
              <a:rPr lang="de-DE" dirty="0" smtClean="0"/>
              <a:t>  Unter Lithiumsalzen ist auf die </a:t>
            </a:r>
            <a:r>
              <a:rPr lang="de-DE" dirty="0" err="1" smtClean="0"/>
              <a:t>initiale</a:t>
            </a:r>
            <a:r>
              <a:rPr lang="de-DE" dirty="0" smtClean="0"/>
              <a:t> </a:t>
            </a:r>
            <a:r>
              <a:rPr lang="de-DE" dirty="0" err="1" smtClean="0"/>
              <a:t>Sedierung</a:t>
            </a:r>
            <a:r>
              <a:rPr lang="de-DE" dirty="0" smtClean="0"/>
              <a:t> zu achten.</a:t>
            </a:r>
          </a:p>
          <a:p>
            <a:pPr algn="just"/>
            <a:r>
              <a:rPr lang="de-DE" dirty="0" smtClean="0"/>
              <a:t>In Abhängigkeit von </a:t>
            </a:r>
            <a:r>
              <a:rPr lang="de-DE" dirty="0" err="1" smtClean="0"/>
              <a:t>Plasmakonzentrationen</a:t>
            </a:r>
            <a:r>
              <a:rPr lang="de-DE" dirty="0" smtClean="0"/>
              <a:t> wurden reduzierte Reaktionszeiten beschrieben.</a:t>
            </a:r>
          </a:p>
          <a:p>
            <a:pPr algn="just"/>
            <a:r>
              <a:rPr lang="de-DE" dirty="0" smtClean="0"/>
              <a:t> </a:t>
            </a:r>
          </a:p>
          <a:p>
            <a:pPr algn="just">
              <a:buFont typeface="Arial"/>
              <a:buChar char="•"/>
            </a:pPr>
            <a:r>
              <a:rPr lang="de-DE" dirty="0" smtClean="0"/>
              <a:t>  Unter </a:t>
            </a:r>
            <a:r>
              <a:rPr lang="de-DE" dirty="0" err="1" smtClean="0"/>
              <a:t>Carbamazepin</a:t>
            </a:r>
            <a:r>
              <a:rPr lang="de-DE" dirty="0" smtClean="0"/>
              <a:t> kann es dosisabhängig zu Müdigkeit kommen</a:t>
            </a:r>
          </a:p>
          <a:p>
            <a:pPr algn="just"/>
            <a:r>
              <a:rPr lang="de-DE" dirty="0" smtClean="0"/>
              <a:t> </a:t>
            </a:r>
          </a:p>
          <a:p>
            <a:pPr algn="just">
              <a:buFont typeface="Arial"/>
              <a:buChar char="•"/>
            </a:pPr>
            <a:r>
              <a:rPr lang="de-DE" dirty="0" smtClean="0"/>
              <a:t>  Unter </a:t>
            </a:r>
            <a:r>
              <a:rPr lang="de-DE" dirty="0" err="1" smtClean="0"/>
              <a:t>Valproat</a:t>
            </a:r>
            <a:r>
              <a:rPr lang="de-DE" dirty="0" smtClean="0"/>
              <a:t> wurden Einzelfälle chronischer </a:t>
            </a:r>
            <a:r>
              <a:rPr lang="de-DE" dirty="0" err="1" smtClean="0"/>
              <a:t>Enzephalopathien</a:t>
            </a:r>
            <a:r>
              <a:rPr lang="de-DE" dirty="0" smtClean="0"/>
              <a:t> beobachtet, was sich in Störungen höherer kortikaler Funktionen und Teilnahmslosigkeit äußerte. </a:t>
            </a:r>
          </a:p>
        </p:txBody>
      </p:sp>
      <p:sp>
        <p:nvSpPr>
          <p:cNvPr id="3" name="Titel 2"/>
          <p:cNvSpPr>
            <a:spLocks noGrp="1"/>
          </p:cNvSpPr>
          <p:nvPr>
            <p:ph type="title"/>
          </p:nvPr>
        </p:nvSpPr>
        <p:spPr>
          <a:xfrm>
            <a:off x="549275" y="107576"/>
            <a:ext cx="8042276" cy="7306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28705" y="2138545"/>
            <a:ext cx="7522914" cy="2862323"/>
          </a:xfrm>
          <a:prstGeom prst="rect">
            <a:avLst/>
          </a:prstGeom>
        </p:spPr>
        <p:txBody>
          <a:bodyPr wrap="square">
            <a:spAutoFit/>
          </a:bodyPr>
          <a:lstStyle/>
          <a:p>
            <a:endParaRPr lang="de-DE" dirty="0" smtClean="0"/>
          </a:p>
          <a:p>
            <a:r>
              <a:rPr lang="de-DE" b="1" u="sng" dirty="0"/>
              <a:t>Stimmungsstabilisierer</a:t>
            </a:r>
            <a:r>
              <a:rPr lang="de-DE" dirty="0"/>
              <a:t>:</a:t>
            </a:r>
            <a:r>
              <a:rPr lang="de-DE" dirty="0" smtClean="0"/>
              <a:t> (Fahrtauglichkeitskategorisierung </a:t>
            </a:r>
            <a:r>
              <a:rPr lang="de-DE" dirty="0"/>
              <a:t>und </a:t>
            </a:r>
            <a:r>
              <a:rPr lang="de-DE" dirty="0" smtClean="0"/>
              <a:t>Warnsysteme </a:t>
            </a:r>
            <a:r>
              <a:rPr lang="de-DE" dirty="0"/>
              <a:t>in europäischen </a:t>
            </a:r>
            <a:r>
              <a:rPr lang="de-DE" dirty="0" smtClean="0"/>
              <a:t>Ländern- modifiziert </a:t>
            </a:r>
            <a:r>
              <a:rPr lang="de-DE" dirty="0"/>
              <a:t>nach Maes et al. </a:t>
            </a:r>
            <a:r>
              <a:rPr lang="de-DE" dirty="0" smtClean="0"/>
              <a:t>1999): </a:t>
            </a:r>
          </a:p>
          <a:p>
            <a:endParaRPr lang="de-DE" dirty="0" smtClean="0"/>
          </a:p>
          <a:p>
            <a:r>
              <a:rPr lang="de-DE" dirty="0"/>
              <a:t>Substanz Dosis (mg)</a:t>
            </a:r>
            <a:r>
              <a:rPr lang="de-DE" dirty="0" smtClean="0"/>
              <a:t>          Bewertung </a:t>
            </a:r>
            <a:r>
              <a:rPr lang="de-DE" dirty="0"/>
              <a:t>(Deutschland/Skandinavien</a:t>
            </a:r>
            <a:r>
              <a:rPr lang="de-DE" dirty="0" smtClean="0"/>
              <a:t>)</a:t>
            </a:r>
          </a:p>
          <a:p>
            <a:endParaRPr lang="de-DE" dirty="0" smtClean="0"/>
          </a:p>
          <a:p>
            <a:pPr>
              <a:buFont typeface="Arial"/>
              <a:buChar char="•"/>
            </a:pPr>
            <a:r>
              <a:rPr lang="de-DE" dirty="0" smtClean="0"/>
              <a:t> </a:t>
            </a:r>
            <a:r>
              <a:rPr lang="de-DE" dirty="0" err="1" smtClean="0"/>
              <a:t>Carbamazepin</a:t>
            </a:r>
            <a:r>
              <a:rPr lang="de-DE" dirty="0" smtClean="0"/>
              <a:t> </a:t>
            </a:r>
            <a:r>
              <a:rPr lang="de-DE" dirty="0"/>
              <a:t>600</a:t>
            </a:r>
            <a:r>
              <a:rPr lang="de-DE" dirty="0" smtClean="0"/>
              <a:t>                              deutliche Beeinträchtigung</a:t>
            </a:r>
          </a:p>
          <a:p>
            <a:pPr>
              <a:buFont typeface="Arial"/>
              <a:buChar char="•"/>
            </a:pPr>
            <a:r>
              <a:rPr lang="de-DE" dirty="0" smtClean="0"/>
              <a:t> </a:t>
            </a:r>
            <a:r>
              <a:rPr lang="de-DE" dirty="0" err="1" smtClean="0"/>
              <a:t>Lamotrigin</a:t>
            </a:r>
            <a:r>
              <a:rPr lang="de-DE" dirty="0" smtClean="0"/>
              <a:t> </a:t>
            </a:r>
            <a:r>
              <a:rPr lang="de-DE" dirty="0"/>
              <a:t>300</a:t>
            </a:r>
            <a:r>
              <a:rPr lang="de-DE" dirty="0" smtClean="0"/>
              <a:t>                                    keine Beeinträchtigung</a:t>
            </a:r>
          </a:p>
          <a:p>
            <a:pPr>
              <a:buFont typeface="Arial"/>
              <a:buChar char="•"/>
            </a:pPr>
            <a:r>
              <a:rPr lang="de-DE" dirty="0" smtClean="0"/>
              <a:t> Lithium </a:t>
            </a:r>
            <a:r>
              <a:rPr lang="de-DE" dirty="0"/>
              <a:t>600</a:t>
            </a:r>
            <a:r>
              <a:rPr lang="de-DE" dirty="0" smtClean="0"/>
              <a:t>                                         leichte </a:t>
            </a:r>
            <a:r>
              <a:rPr lang="de-DE" dirty="0"/>
              <a:t>Beeinträchtigung</a:t>
            </a:r>
            <a:endParaRPr lang="de-DE" dirty="0" smtClean="0"/>
          </a:p>
          <a:p>
            <a:pPr>
              <a:buFont typeface="Arial"/>
              <a:buChar char="•"/>
            </a:pPr>
            <a:r>
              <a:rPr lang="de-DE" dirty="0" smtClean="0"/>
              <a:t> </a:t>
            </a:r>
            <a:r>
              <a:rPr lang="de-DE" dirty="0" err="1" smtClean="0"/>
              <a:t>Valproat</a:t>
            </a:r>
            <a:r>
              <a:rPr lang="de-DE" dirty="0" smtClean="0"/>
              <a:t> </a:t>
            </a:r>
            <a:r>
              <a:rPr lang="de-DE" dirty="0"/>
              <a:t>5 mg/kg KG</a:t>
            </a:r>
            <a:r>
              <a:rPr lang="de-DE" dirty="0" smtClean="0"/>
              <a:t>                          leichte Beeinträchtigung</a:t>
            </a:r>
            <a:endParaRPr lang="de-DE" dirty="0"/>
          </a:p>
        </p:txBody>
      </p:sp>
      <p:sp>
        <p:nvSpPr>
          <p:cNvPr id="3" name="Titel 2"/>
          <p:cNvSpPr>
            <a:spLocks noGrp="1"/>
          </p:cNvSpPr>
          <p:nvPr>
            <p:ph type="title"/>
          </p:nvPr>
        </p:nvSpPr>
        <p:spPr>
          <a:xfrm>
            <a:off x="549275" y="107576"/>
            <a:ext cx="8042276" cy="7433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979378" y="1440700"/>
            <a:ext cx="7135468" cy="4524316"/>
          </a:xfrm>
          <a:prstGeom prst="rect">
            <a:avLst/>
          </a:prstGeom>
        </p:spPr>
        <p:txBody>
          <a:bodyPr wrap="square">
            <a:spAutoFit/>
          </a:bodyPr>
          <a:lstStyle/>
          <a:p>
            <a:r>
              <a:rPr lang="de-DE" b="1" u="sng" dirty="0" smtClean="0"/>
              <a:t>Antipsychotika</a:t>
            </a:r>
          </a:p>
          <a:p>
            <a:endParaRPr lang="de-DE" dirty="0" smtClean="0"/>
          </a:p>
          <a:p>
            <a:pPr algn="just"/>
            <a:r>
              <a:rPr lang="de-DE" dirty="0" smtClean="0"/>
              <a:t>Zur </a:t>
            </a:r>
            <a:r>
              <a:rPr lang="de-DE" dirty="0"/>
              <a:t>Frage der Beeinträchtigung </a:t>
            </a:r>
            <a:r>
              <a:rPr lang="de-DE" dirty="0" smtClean="0"/>
              <a:t>verkehrsrelevanter </a:t>
            </a:r>
            <a:r>
              <a:rPr lang="de-DE" dirty="0"/>
              <a:t>Leistungen von Patienten unter </a:t>
            </a:r>
            <a:r>
              <a:rPr lang="de-DE" dirty="0" smtClean="0"/>
              <a:t>Antipsychotika </a:t>
            </a:r>
            <a:r>
              <a:rPr lang="de-DE" dirty="0"/>
              <a:t>liegen bislang nur wenige Daten vor.</a:t>
            </a:r>
            <a:r>
              <a:rPr lang="de-DE" dirty="0" smtClean="0"/>
              <a:t> </a:t>
            </a:r>
          </a:p>
          <a:p>
            <a:pPr algn="just"/>
            <a:endParaRPr lang="de-DE" dirty="0" smtClean="0"/>
          </a:p>
          <a:p>
            <a:pPr algn="just"/>
            <a:r>
              <a:rPr lang="de-DE" dirty="0"/>
              <a:t>Tendenziell weisen Patienten unter atypischen </a:t>
            </a:r>
            <a:r>
              <a:rPr lang="de-DE" dirty="0" smtClean="0"/>
              <a:t>Antipsychotika </a:t>
            </a:r>
            <a:r>
              <a:rPr lang="de-DE" u="sng" dirty="0"/>
              <a:t>bessere</a:t>
            </a:r>
            <a:r>
              <a:rPr lang="de-DE" dirty="0"/>
              <a:t> Ergebnisse auf als unter </a:t>
            </a:r>
            <a:r>
              <a:rPr lang="de-DE" dirty="0" smtClean="0"/>
              <a:t>konventionellen </a:t>
            </a:r>
            <a:r>
              <a:rPr lang="de-DE" dirty="0" err="1" smtClean="0"/>
              <a:t>Neuroleptika</a:t>
            </a:r>
            <a:r>
              <a:rPr lang="de-DE" dirty="0" smtClean="0"/>
              <a:t> - sowohl </a:t>
            </a:r>
            <a:r>
              <a:rPr lang="de-DE" dirty="0"/>
              <a:t>in </a:t>
            </a:r>
            <a:r>
              <a:rPr lang="de-DE" dirty="0" smtClean="0"/>
              <a:t>Laboruntersuchungen </a:t>
            </a:r>
            <a:r>
              <a:rPr lang="de-DE" dirty="0"/>
              <a:t>als auch in der Risikosimulation am </a:t>
            </a:r>
            <a:r>
              <a:rPr lang="de-DE" dirty="0" smtClean="0"/>
              <a:t>Fahrsimulator.</a:t>
            </a:r>
          </a:p>
          <a:p>
            <a:pPr algn="just"/>
            <a:endParaRPr lang="de-DE" dirty="0" smtClean="0"/>
          </a:p>
          <a:p>
            <a:pPr algn="just"/>
            <a:r>
              <a:rPr lang="de-DE" dirty="0"/>
              <a:t>Die große interindividuelle Variabilität </a:t>
            </a:r>
            <a:r>
              <a:rPr lang="de-DE" dirty="0" smtClean="0"/>
              <a:t>psychomotorischer </a:t>
            </a:r>
            <a:r>
              <a:rPr lang="de-DE" dirty="0"/>
              <a:t>Leistungen schizophrener Patienten </a:t>
            </a:r>
            <a:r>
              <a:rPr lang="de-DE" dirty="0" smtClean="0"/>
              <a:t>weist auf </a:t>
            </a:r>
            <a:r>
              <a:rPr lang="de-DE" dirty="0"/>
              <a:t>die Notwendigkeit einer </a:t>
            </a:r>
            <a:r>
              <a:rPr lang="de-DE" u="sng" dirty="0"/>
              <a:t>individuellen</a:t>
            </a:r>
            <a:r>
              <a:rPr lang="de-DE" dirty="0"/>
              <a:t> </a:t>
            </a:r>
            <a:r>
              <a:rPr lang="de-DE" dirty="0" smtClean="0"/>
              <a:t>Bewertung </a:t>
            </a:r>
            <a:r>
              <a:rPr lang="de-DE" dirty="0"/>
              <a:t>der Verkehrssicherheit hin, unter </a:t>
            </a:r>
            <a:r>
              <a:rPr lang="de-DE" dirty="0" smtClean="0"/>
              <a:t>Berücksichtigung </a:t>
            </a:r>
            <a:r>
              <a:rPr lang="de-DE" dirty="0"/>
              <a:t>der </a:t>
            </a:r>
            <a:r>
              <a:rPr lang="de-DE" b="1" dirty="0"/>
              <a:t>psychopathologischen </a:t>
            </a:r>
            <a:r>
              <a:rPr lang="de-DE" b="1" dirty="0" smtClean="0"/>
              <a:t>Leitsymptomatik </a:t>
            </a:r>
            <a:r>
              <a:rPr lang="de-DE" dirty="0" smtClean="0"/>
              <a:t>sowie </a:t>
            </a:r>
            <a:r>
              <a:rPr lang="de-DE" dirty="0"/>
              <a:t>möglicher </a:t>
            </a:r>
            <a:r>
              <a:rPr lang="de-DE" b="1" dirty="0"/>
              <a:t>Kompensationsfaktoren</a:t>
            </a:r>
            <a:r>
              <a:rPr lang="de-DE" dirty="0"/>
              <a:t>.</a:t>
            </a:r>
          </a:p>
        </p:txBody>
      </p:sp>
      <p:sp>
        <p:nvSpPr>
          <p:cNvPr id="3" name="Titel 2"/>
          <p:cNvSpPr>
            <a:spLocks noGrp="1"/>
          </p:cNvSpPr>
          <p:nvPr>
            <p:ph type="title"/>
          </p:nvPr>
        </p:nvSpPr>
        <p:spPr>
          <a:xfrm>
            <a:off x="549275" y="107576"/>
            <a:ext cx="8042276" cy="6290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947091" y="2044005"/>
            <a:ext cx="7490627" cy="3416320"/>
          </a:xfrm>
          <a:prstGeom prst="rect">
            <a:avLst/>
          </a:prstGeom>
        </p:spPr>
        <p:txBody>
          <a:bodyPr wrap="square">
            <a:spAutoFit/>
          </a:bodyPr>
          <a:lstStyle/>
          <a:p>
            <a:r>
              <a:rPr lang="de-DE" dirty="0"/>
              <a:t>Substanz Dosis (mg) Bewertung (Deutschland/Skandinavien</a:t>
            </a:r>
            <a:r>
              <a:rPr lang="de-DE" dirty="0" smtClean="0"/>
              <a:t>)</a:t>
            </a:r>
          </a:p>
          <a:p>
            <a:endParaRPr lang="de-DE" dirty="0" smtClean="0"/>
          </a:p>
          <a:p>
            <a:r>
              <a:rPr lang="de-DE" dirty="0" err="1"/>
              <a:t>Amisulprid</a:t>
            </a:r>
            <a:r>
              <a:rPr lang="de-DE" dirty="0"/>
              <a:t> 100</a:t>
            </a:r>
            <a:r>
              <a:rPr lang="de-DE" dirty="0" smtClean="0"/>
              <a:t> 					keine </a:t>
            </a:r>
            <a:r>
              <a:rPr lang="de-DE" dirty="0"/>
              <a:t>Beeinträchtigung</a:t>
            </a:r>
          </a:p>
          <a:p>
            <a:r>
              <a:rPr lang="de-DE" dirty="0" err="1"/>
              <a:t>Chlorprothixen</a:t>
            </a:r>
            <a:r>
              <a:rPr lang="de-DE" dirty="0"/>
              <a:t> 20</a:t>
            </a:r>
            <a:r>
              <a:rPr lang="de-DE" dirty="0" smtClean="0"/>
              <a:t> 				ernsthafte Beeinträchtigung</a:t>
            </a:r>
          </a:p>
          <a:p>
            <a:r>
              <a:rPr lang="de-DE" dirty="0" err="1"/>
              <a:t>Clozapin</a:t>
            </a:r>
            <a:r>
              <a:rPr lang="de-DE" dirty="0"/>
              <a:t> 100</a:t>
            </a:r>
            <a:r>
              <a:rPr lang="de-DE" dirty="0" smtClean="0"/>
              <a:t> 					        deutliche </a:t>
            </a:r>
            <a:r>
              <a:rPr lang="de-DE" dirty="0"/>
              <a:t>Beeinträchtigung</a:t>
            </a:r>
          </a:p>
          <a:p>
            <a:r>
              <a:rPr lang="de-DE" dirty="0" err="1"/>
              <a:t>Flupentixol</a:t>
            </a:r>
            <a:r>
              <a:rPr lang="de-DE" dirty="0"/>
              <a:t> 5 ± 15</a:t>
            </a:r>
            <a:r>
              <a:rPr lang="de-DE" dirty="0" smtClean="0"/>
              <a:t> 				deutliche </a:t>
            </a:r>
            <a:r>
              <a:rPr lang="de-DE" dirty="0"/>
              <a:t>Beeinträchtigung</a:t>
            </a:r>
          </a:p>
          <a:p>
            <a:r>
              <a:rPr lang="de-DE" dirty="0" err="1"/>
              <a:t>Fluphenazin</a:t>
            </a:r>
            <a:r>
              <a:rPr lang="de-DE" dirty="0"/>
              <a:t> 5 ± 15</a:t>
            </a:r>
            <a:r>
              <a:rPr lang="de-DE" dirty="0" smtClean="0"/>
              <a:t> 				deutliche </a:t>
            </a:r>
            <a:r>
              <a:rPr lang="de-DE" dirty="0"/>
              <a:t>Beeinträchtigung</a:t>
            </a:r>
          </a:p>
          <a:p>
            <a:r>
              <a:rPr lang="de-DE" dirty="0" err="1"/>
              <a:t>Haloperidol</a:t>
            </a:r>
            <a:r>
              <a:rPr lang="de-DE" dirty="0"/>
              <a:t> 10</a:t>
            </a:r>
            <a:r>
              <a:rPr lang="de-DE" dirty="0" smtClean="0"/>
              <a:t> 					deutliche Beeinträchtigung</a:t>
            </a:r>
          </a:p>
          <a:p>
            <a:r>
              <a:rPr lang="de-DE" dirty="0" err="1"/>
              <a:t>Levomepromazin</a:t>
            </a:r>
            <a:r>
              <a:rPr lang="de-DE" dirty="0"/>
              <a:t> 25</a:t>
            </a:r>
            <a:r>
              <a:rPr lang="de-DE" dirty="0" smtClean="0"/>
              <a:t> 				ernsthafte Beeinträchtigung</a:t>
            </a:r>
          </a:p>
          <a:p>
            <a:r>
              <a:rPr lang="de-DE" dirty="0" err="1" smtClean="0"/>
              <a:t>Risperidon</a:t>
            </a:r>
            <a:r>
              <a:rPr lang="de-DE" dirty="0" smtClean="0"/>
              <a:t> 						? </a:t>
            </a:r>
          </a:p>
          <a:p>
            <a:r>
              <a:rPr lang="de-DE" dirty="0" err="1"/>
              <a:t>Thioridazin</a:t>
            </a:r>
            <a:r>
              <a:rPr lang="de-DE" dirty="0"/>
              <a:t> 25 ± 100</a:t>
            </a:r>
            <a:r>
              <a:rPr lang="de-DE" dirty="0" smtClean="0"/>
              <a:t> 			        ernsthafte Beeinträchtigung</a:t>
            </a:r>
          </a:p>
          <a:p>
            <a:r>
              <a:rPr lang="de-DE" dirty="0" err="1"/>
              <a:t>Zuclopenthixol</a:t>
            </a:r>
            <a:r>
              <a:rPr lang="de-DE" dirty="0" smtClean="0"/>
              <a:t> 					deutliche Beeinträchtigung</a:t>
            </a:r>
          </a:p>
        </p:txBody>
      </p:sp>
      <p:sp>
        <p:nvSpPr>
          <p:cNvPr id="3" name="Titel 2"/>
          <p:cNvSpPr>
            <a:spLocks noGrp="1"/>
          </p:cNvSpPr>
          <p:nvPr>
            <p:ph type="title"/>
          </p:nvPr>
        </p:nvSpPr>
        <p:spPr>
          <a:xfrm>
            <a:off x="549275" y="107576"/>
            <a:ext cx="8042276" cy="8703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656506" y="812800"/>
            <a:ext cx="7791974" cy="6186310"/>
          </a:xfrm>
          <a:prstGeom prst="rect">
            <a:avLst/>
          </a:prstGeom>
        </p:spPr>
        <p:txBody>
          <a:bodyPr wrap="square">
            <a:spAutoFit/>
          </a:bodyPr>
          <a:lstStyle/>
          <a:p>
            <a:r>
              <a:rPr lang="de-DE" dirty="0"/>
              <a:t>Der </a:t>
            </a:r>
            <a:r>
              <a:rPr lang="de-DE" dirty="0" smtClean="0"/>
              <a:t>Schwerpunkt der klinischen Beurteilung </a:t>
            </a:r>
            <a:r>
              <a:rPr lang="de-DE" dirty="0"/>
              <a:t>liegt</a:t>
            </a:r>
            <a:r>
              <a:rPr lang="de-DE" dirty="0" smtClean="0"/>
              <a:t> in </a:t>
            </a:r>
            <a:r>
              <a:rPr lang="de-DE" dirty="0"/>
              <a:t>der</a:t>
            </a:r>
            <a:r>
              <a:rPr lang="de-DE" dirty="0" smtClean="0"/>
              <a:t> Überprüfung:</a:t>
            </a:r>
          </a:p>
          <a:p>
            <a:endParaRPr lang="de-DE" dirty="0" smtClean="0"/>
          </a:p>
          <a:p>
            <a:r>
              <a:rPr lang="de-DE" b="1" dirty="0" smtClean="0"/>
              <a:t>   des </a:t>
            </a:r>
            <a:r>
              <a:rPr lang="de-DE" b="1" u="sng" dirty="0" smtClean="0"/>
              <a:t>Psychischen Status:</a:t>
            </a:r>
          </a:p>
          <a:p>
            <a:endParaRPr lang="de-DE" b="1" u="sng" dirty="0" smtClean="0"/>
          </a:p>
          <a:p>
            <a:pPr>
              <a:buFont typeface="Arial"/>
              <a:buChar char="•"/>
            </a:pPr>
            <a:r>
              <a:rPr lang="de-DE" dirty="0" smtClean="0"/>
              <a:t>  Bewusstseinslage</a:t>
            </a:r>
          </a:p>
          <a:p>
            <a:pPr>
              <a:buFont typeface="Arial"/>
              <a:buChar char="•"/>
            </a:pPr>
            <a:r>
              <a:rPr lang="de-DE" dirty="0" smtClean="0"/>
              <a:t>  Orientierung</a:t>
            </a:r>
          </a:p>
          <a:p>
            <a:pPr>
              <a:buFont typeface="Arial"/>
              <a:buChar char="•"/>
            </a:pPr>
            <a:r>
              <a:rPr lang="de-DE" dirty="0" smtClean="0"/>
              <a:t>  Wahrnehmung und Auffassung </a:t>
            </a:r>
          </a:p>
          <a:p>
            <a:pPr>
              <a:buFont typeface="Arial"/>
              <a:buChar char="•"/>
            </a:pPr>
            <a:r>
              <a:rPr lang="de-DE" dirty="0" smtClean="0"/>
              <a:t>  Stimmung</a:t>
            </a:r>
          </a:p>
          <a:p>
            <a:pPr>
              <a:buFont typeface="Arial"/>
              <a:buChar char="•"/>
            </a:pPr>
            <a:r>
              <a:rPr lang="de-DE" dirty="0" smtClean="0"/>
              <a:t>  Antrieb </a:t>
            </a:r>
          </a:p>
          <a:p>
            <a:pPr>
              <a:buFont typeface="Arial"/>
              <a:buChar char="•"/>
            </a:pPr>
            <a:r>
              <a:rPr lang="de-DE" dirty="0" smtClean="0"/>
              <a:t>  Affekt</a:t>
            </a:r>
          </a:p>
          <a:p>
            <a:pPr>
              <a:buFont typeface="Arial"/>
              <a:buChar char="•"/>
            </a:pPr>
            <a:r>
              <a:rPr lang="de-DE" dirty="0" smtClean="0"/>
              <a:t>  Affizierbarkeit</a:t>
            </a:r>
          </a:p>
          <a:p>
            <a:pPr>
              <a:buFont typeface="Arial"/>
              <a:buChar char="•"/>
            </a:pPr>
            <a:r>
              <a:rPr lang="de-DE" dirty="0" smtClean="0"/>
              <a:t>  Duktus</a:t>
            </a:r>
          </a:p>
          <a:p>
            <a:pPr>
              <a:buFont typeface="Arial"/>
              <a:buChar char="•"/>
            </a:pPr>
            <a:r>
              <a:rPr lang="de-DE" dirty="0" smtClean="0"/>
              <a:t>  Denkstörungen</a:t>
            </a:r>
          </a:p>
          <a:p>
            <a:pPr>
              <a:buFont typeface="Arial"/>
              <a:buChar char="•"/>
            </a:pPr>
            <a:r>
              <a:rPr lang="de-DE" dirty="0" smtClean="0"/>
              <a:t>  Halluzinationen</a:t>
            </a:r>
          </a:p>
          <a:p>
            <a:pPr>
              <a:buFont typeface="Arial"/>
              <a:buChar char="•"/>
            </a:pPr>
            <a:r>
              <a:rPr lang="de-DE" dirty="0" smtClean="0"/>
              <a:t>  Suizidalität  </a:t>
            </a:r>
          </a:p>
          <a:p>
            <a:pPr>
              <a:buFont typeface="Arial"/>
              <a:buChar char="•"/>
            </a:pPr>
            <a:r>
              <a:rPr lang="de-DE" dirty="0" smtClean="0"/>
              <a:t>    </a:t>
            </a:r>
            <a:r>
              <a:rPr lang="de-DE" b="1" dirty="0" smtClean="0"/>
              <a:t>Belastbarkeit </a:t>
            </a:r>
          </a:p>
          <a:p>
            <a:pPr>
              <a:buFont typeface="Arial"/>
              <a:buChar char="•"/>
            </a:pPr>
            <a:r>
              <a:rPr lang="de-DE" b="1" dirty="0" smtClean="0"/>
              <a:t>    Aufmerksamkeitsleistung </a:t>
            </a:r>
          </a:p>
          <a:p>
            <a:pPr>
              <a:buFont typeface="Arial"/>
              <a:buChar char="•"/>
            </a:pPr>
            <a:r>
              <a:rPr lang="de-DE" b="1" dirty="0" smtClean="0"/>
              <a:t>    Beachtung mehrerer Informationen gleichzeitig</a:t>
            </a:r>
          </a:p>
          <a:p>
            <a:pPr>
              <a:buFont typeface="Arial"/>
              <a:buChar char="•"/>
            </a:pPr>
            <a:r>
              <a:rPr lang="de-DE" b="1" dirty="0" smtClean="0"/>
              <a:t>    Konzentrationsleistung </a:t>
            </a:r>
          </a:p>
          <a:p>
            <a:pPr>
              <a:buFont typeface="Arial"/>
              <a:buChar char="•"/>
            </a:pPr>
            <a:r>
              <a:rPr lang="de-DE" b="1" dirty="0" smtClean="0"/>
              <a:t>    </a:t>
            </a:r>
            <a:r>
              <a:rPr lang="de-DE" b="1" dirty="0" err="1" smtClean="0"/>
              <a:t>Irritabilität</a:t>
            </a:r>
            <a:endParaRPr lang="de-DE" b="1" dirty="0" smtClean="0"/>
          </a:p>
          <a:p>
            <a:pPr>
              <a:buFont typeface="Arial"/>
              <a:buChar char="•"/>
            </a:pPr>
            <a:r>
              <a:rPr lang="de-DE" b="1" dirty="0" smtClean="0"/>
              <a:t>    Reaktionsfähigkeit </a:t>
            </a:r>
          </a:p>
          <a:p>
            <a:endParaRPr lang="de-DE" dirty="0" smtClean="0"/>
          </a:p>
        </p:txBody>
      </p:sp>
      <p:sp>
        <p:nvSpPr>
          <p:cNvPr id="4" name="Titel 3"/>
          <p:cNvSpPr>
            <a:spLocks noGrp="1"/>
          </p:cNvSpPr>
          <p:nvPr>
            <p:ph type="title"/>
          </p:nvPr>
        </p:nvSpPr>
        <p:spPr>
          <a:xfrm>
            <a:off x="549275" y="107576"/>
            <a:ext cx="8042276" cy="7052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1011665" y="1101331"/>
            <a:ext cx="7167755" cy="4524316"/>
          </a:xfrm>
          <a:prstGeom prst="rect">
            <a:avLst/>
          </a:prstGeom>
        </p:spPr>
        <p:txBody>
          <a:bodyPr wrap="square">
            <a:spAutoFit/>
          </a:bodyPr>
          <a:lstStyle/>
          <a:p>
            <a:r>
              <a:rPr lang="de-DE" b="1" u="sng" dirty="0" smtClean="0"/>
              <a:t>Psychostimulanzien</a:t>
            </a:r>
          </a:p>
          <a:p>
            <a:endParaRPr lang="de-DE" dirty="0" smtClean="0"/>
          </a:p>
          <a:p>
            <a:pPr algn="just">
              <a:buFont typeface="Arial"/>
              <a:buChar char="•"/>
            </a:pPr>
            <a:r>
              <a:rPr lang="de-DE" dirty="0" smtClean="0"/>
              <a:t>  Zur </a:t>
            </a:r>
            <a:r>
              <a:rPr lang="de-DE" dirty="0"/>
              <a:t>Behandlung von </a:t>
            </a:r>
            <a:r>
              <a:rPr lang="de-DE" dirty="0" err="1" smtClean="0"/>
              <a:t>Aufmerksamkeits</a:t>
            </a:r>
            <a:r>
              <a:rPr lang="de-DE" dirty="0" err="1"/>
              <a:t>−Defizit−</a:t>
            </a:r>
            <a:r>
              <a:rPr lang="de-DE" dirty="0" err="1" smtClean="0"/>
              <a:t>Hyperaktivitäts</a:t>
            </a:r>
            <a:r>
              <a:rPr lang="de-DE" dirty="0" err="1"/>
              <a:t>−Syndromen</a:t>
            </a:r>
            <a:r>
              <a:rPr lang="de-DE" dirty="0"/>
              <a:t> (ADHS</a:t>
            </a:r>
            <a:r>
              <a:rPr lang="de-DE" dirty="0" smtClean="0"/>
              <a:t>) werden </a:t>
            </a:r>
            <a:r>
              <a:rPr lang="de-DE" dirty="0"/>
              <a:t>auch bei Erwachsenen neuerdings </a:t>
            </a:r>
            <a:r>
              <a:rPr lang="de-DE" dirty="0" smtClean="0"/>
              <a:t>Psychostimulanzien </a:t>
            </a:r>
            <a:r>
              <a:rPr lang="de-DE" dirty="0"/>
              <a:t>wie </a:t>
            </a:r>
            <a:r>
              <a:rPr lang="de-DE" b="1" dirty="0" err="1"/>
              <a:t>Methylphenidat</a:t>
            </a:r>
            <a:r>
              <a:rPr lang="de-DE" dirty="0"/>
              <a:t> und </a:t>
            </a:r>
            <a:r>
              <a:rPr lang="de-DE" b="1" dirty="0" err="1"/>
              <a:t>Atomoxetin</a:t>
            </a:r>
            <a:r>
              <a:rPr lang="de-DE" b="1" dirty="0"/>
              <a:t> </a:t>
            </a:r>
            <a:r>
              <a:rPr lang="de-DE" dirty="0" smtClean="0"/>
              <a:t>eingesetzt</a:t>
            </a:r>
            <a:r>
              <a:rPr lang="de-DE" dirty="0"/>
              <a:t>.</a:t>
            </a:r>
            <a:r>
              <a:rPr lang="de-DE" dirty="0" smtClean="0"/>
              <a:t> </a:t>
            </a:r>
          </a:p>
          <a:p>
            <a:pPr algn="just"/>
            <a:endParaRPr lang="de-DE" dirty="0" smtClean="0"/>
          </a:p>
          <a:p>
            <a:pPr algn="just">
              <a:buFont typeface="Arial"/>
              <a:buChar char="•"/>
            </a:pPr>
            <a:r>
              <a:rPr lang="de-DE" dirty="0" smtClean="0"/>
              <a:t> In </a:t>
            </a:r>
            <a:r>
              <a:rPr lang="de-DE" dirty="0"/>
              <a:t>einer </a:t>
            </a:r>
            <a:r>
              <a:rPr lang="de-DE" dirty="0" smtClean="0"/>
              <a:t>kontrollierten </a:t>
            </a:r>
            <a:r>
              <a:rPr lang="de-DE" dirty="0"/>
              <a:t>Studie an 20 Probanden führte </a:t>
            </a:r>
            <a:r>
              <a:rPr lang="de-DE" b="1" dirty="0" smtClean="0"/>
              <a:t>Dexamphetamin </a:t>
            </a:r>
            <a:r>
              <a:rPr lang="de-DE" dirty="0" smtClean="0"/>
              <a:t>zu </a:t>
            </a:r>
            <a:r>
              <a:rPr lang="de-DE" dirty="0"/>
              <a:t>einer Beeinträchtigung in der </a:t>
            </a:r>
            <a:r>
              <a:rPr lang="de-DE" dirty="0" err="1"/>
              <a:t>Tagesfahrsimulation</a:t>
            </a:r>
            <a:r>
              <a:rPr lang="de-DE" dirty="0" smtClean="0"/>
              <a:t>.</a:t>
            </a:r>
          </a:p>
          <a:p>
            <a:pPr algn="just"/>
            <a:endParaRPr lang="de-DE" dirty="0" smtClean="0"/>
          </a:p>
          <a:p>
            <a:pPr algn="just">
              <a:buFont typeface="Arial"/>
              <a:buChar char="•"/>
            </a:pPr>
            <a:r>
              <a:rPr lang="de-DE" dirty="0" smtClean="0"/>
              <a:t>  </a:t>
            </a:r>
            <a:r>
              <a:rPr lang="de-DE" dirty="0" err="1" smtClean="0"/>
              <a:t>D</a:t>
            </a:r>
            <a:r>
              <a:rPr lang="de-DE" dirty="0" err="1"/>
              <a:t>−Amphetamin</a:t>
            </a:r>
            <a:r>
              <a:rPr lang="de-DE" dirty="0"/>
              <a:t> und </a:t>
            </a:r>
            <a:r>
              <a:rPr lang="de-DE" dirty="0" err="1"/>
              <a:t>Methamphetamin</a:t>
            </a:r>
            <a:r>
              <a:rPr lang="de-DE" dirty="0"/>
              <a:t> bewirkten </a:t>
            </a:r>
            <a:r>
              <a:rPr lang="de-DE" dirty="0" smtClean="0"/>
              <a:t>in drei </a:t>
            </a:r>
            <a:r>
              <a:rPr lang="de-DE" dirty="0"/>
              <a:t>kontrollierten experimentellen Studien an 60 </a:t>
            </a:r>
            <a:r>
              <a:rPr lang="de-DE" dirty="0" smtClean="0"/>
              <a:t>Probanden </a:t>
            </a:r>
            <a:r>
              <a:rPr lang="de-DE" dirty="0"/>
              <a:t>leichte Verbesserungen von Aufmerksamkeit</a:t>
            </a:r>
            <a:r>
              <a:rPr lang="de-DE" dirty="0" smtClean="0"/>
              <a:t>, Wahrnehmungsgeschwindigkeit </a:t>
            </a:r>
            <a:r>
              <a:rPr lang="de-DE" dirty="0"/>
              <a:t>und Psychomotorik</a:t>
            </a:r>
            <a:r>
              <a:rPr lang="de-DE" dirty="0" smtClean="0"/>
              <a:t>.</a:t>
            </a:r>
          </a:p>
          <a:p>
            <a:pPr algn="just"/>
            <a:endParaRPr lang="de-DE" dirty="0" smtClean="0"/>
          </a:p>
          <a:p>
            <a:pPr algn="just">
              <a:buFont typeface="Arial"/>
              <a:buChar char="•"/>
            </a:pPr>
            <a:r>
              <a:rPr lang="de-DE" dirty="0" smtClean="0"/>
              <a:t>  Verkehrsunfälle </a:t>
            </a:r>
            <a:r>
              <a:rPr lang="de-DE" dirty="0"/>
              <a:t>werden mit einer weniger </a:t>
            </a:r>
            <a:r>
              <a:rPr lang="de-DE" dirty="0" smtClean="0"/>
              <a:t>konservativen </a:t>
            </a:r>
            <a:r>
              <a:rPr lang="de-DE" dirty="0"/>
              <a:t>Bewegungsabschätzung unter Amphetaminen </a:t>
            </a:r>
            <a:r>
              <a:rPr lang="de-DE" dirty="0" smtClean="0"/>
              <a:t>in Verbindung </a:t>
            </a:r>
            <a:r>
              <a:rPr lang="de-DE" dirty="0"/>
              <a:t>gebracht.</a:t>
            </a:r>
          </a:p>
        </p:txBody>
      </p:sp>
      <p:sp>
        <p:nvSpPr>
          <p:cNvPr id="3" name="Titel 2"/>
          <p:cNvSpPr>
            <a:spLocks noGrp="1"/>
          </p:cNvSpPr>
          <p:nvPr>
            <p:ph type="title"/>
          </p:nvPr>
        </p:nvSpPr>
        <p:spPr>
          <a:xfrm>
            <a:off x="549275" y="107576"/>
            <a:ext cx="8042276" cy="8195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1033191" y="596000"/>
            <a:ext cx="7232328" cy="6186310"/>
          </a:xfrm>
          <a:prstGeom prst="rect">
            <a:avLst/>
          </a:prstGeom>
        </p:spPr>
        <p:txBody>
          <a:bodyPr wrap="square">
            <a:spAutoFit/>
          </a:bodyPr>
          <a:lstStyle/>
          <a:p>
            <a:pPr algn="just"/>
            <a:r>
              <a:rPr lang="de-DE" dirty="0" smtClean="0"/>
              <a:t>Bei bestimmungsgemäßer Einnahme von Medikamenten besteht in vielen Fällen Fahreignung. </a:t>
            </a:r>
          </a:p>
          <a:p>
            <a:pPr algn="just"/>
            <a:endParaRPr lang="de-DE" dirty="0" smtClean="0"/>
          </a:p>
          <a:p>
            <a:pPr algn="just"/>
            <a:r>
              <a:rPr lang="de-DE" dirty="0" smtClean="0"/>
              <a:t>Kritische Phasen umfassen die </a:t>
            </a:r>
            <a:r>
              <a:rPr lang="de-DE" b="1" dirty="0" smtClean="0"/>
              <a:t>Aufdosierung</a:t>
            </a:r>
            <a:r>
              <a:rPr lang="de-DE" dirty="0" smtClean="0"/>
              <a:t>, die </a:t>
            </a:r>
            <a:r>
              <a:rPr lang="de-DE" b="1" dirty="0" smtClean="0"/>
              <a:t>Medikamentenumstellung</a:t>
            </a:r>
            <a:r>
              <a:rPr lang="de-DE" dirty="0" smtClean="0"/>
              <a:t> und das </a:t>
            </a:r>
            <a:r>
              <a:rPr lang="de-DE" b="1" dirty="0" smtClean="0"/>
              <a:t>Absetzen</a:t>
            </a:r>
            <a:r>
              <a:rPr lang="de-DE" dirty="0" smtClean="0"/>
              <a:t>.</a:t>
            </a:r>
          </a:p>
          <a:p>
            <a:pPr algn="just"/>
            <a:endParaRPr lang="de-DE" dirty="0" smtClean="0"/>
          </a:p>
          <a:p>
            <a:pPr algn="just"/>
            <a:r>
              <a:rPr lang="de-DE" dirty="0" smtClean="0"/>
              <a:t>Unter den potenziell </a:t>
            </a:r>
            <a:r>
              <a:rPr lang="de-DE" dirty="0" err="1" smtClean="0"/>
              <a:t>verkehrsbeeinträchtigenden</a:t>
            </a:r>
            <a:r>
              <a:rPr lang="de-DE" dirty="0" smtClean="0"/>
              <a:t> Psychopharmaka stehen </a:t>
            </a:r>
            <a:r>
              <a:rPr lang="de-DE" b="1" dirty="0" smtClean="0"/>
              <a:t>Tranquilizer und Hypnotika </a:t>
            </a:r>
            <a:r>
              <a:rPr lang="de-DE" dirty="0" smtClean="0"/>
              <a:t>aufgrund ihrer </a:t>
            </a:r>
            <a:r>
              <a:rPr lang="de-DE" dirty="0" err="1" smtClean="0"/>
              <a:t>sedierenden</a:t>
            </a:r>
            <a:r>
              <a:rPr lang="de-DE" dirty="0" smtClean="0"/>
              <a:t> Wirkung an erster Stelle; epidemiologische Studien konnten zeigen, dass die Einnahme von </a:t>
            </a:r>
            <a:r>
              <a:rPr lang="de-DE" dirty="0" err="1" smtClean="0"/>
              <a:t>Benzodiazepinen</a:t>
            </a:r>
            <a:r>
              <a:rPr lang="de-DE" dirty="0" smtClean="0"/>
              <a:t> das relative Verkehrsunfallrisiko in Abhängigkeit von Dosierung und Einnahmeintervall deutlich erhöhen. </a:t>
            </a:r>
          </a:p>
          <a:p>
            <a:pPr algn="just"/>
            <a:endParaRPr lang="de-DE" dirty="0" smtClean="0"/>
          </a:p>
          <a:p>
            <a:pPr algn="just"/>
            <a:r>
              <a:rPr lang="de-DE" dirty="0" smtClean="0"/>
              <a:t>Akuteffekte von insbesondere </a:t>
            </a:r>
            <a:r>
              <a:rPr lang="de-DE" b="1" dirty="0" err="1" smtClean="0"/>
              <a:t>sedierenden</a:t>
            </a:r>
            <a:r>
              <a:rPr lang="de-DE" b="1" dirty="0" smtClean="0"/>
              <a:t> Antidepressiva </a:t>
            </a:r>
            <a:r>
              <a:rPr lang="de-DE" dirty="0" smtClean="0"/>
              <a:t>können das Unfallrisiko erhöhen, nach Abklingen der Symptomatik sind mit Antidepressiva behandelte Patienten in der Regel wieder fahrtüchtig. Im Gegensatz zu vielen </a:t>
            </a:r>
            <a:r>
              <a:rPr lang="de-DE" dirty="0" err="1" smtClean="0"/>
              <a:t>trizyklischen</a:t>
            </a:r>
            <a:r>
              <a:rPr lang="de-DE" dirty="0" smtClean="0"/>
              <a:t> Antidepressiva führen </a:t>
            </a:r>
            <a:r>
              <a:rPr lang="de-DE" b="1" dirty="0" smtClean="0"/>
              <a:t>neuere selektive </a:t>
            </a:r>
            <a:r>
              <a:rPr lang="de-DE" dirty="0" smtClean="0"/>
              <a:t>Antidepressiva wie </a:t>
            </a:r>
            <a:r>
              <a:rPr lang="de-DE" dirty="0" err="1" smtClean="0"/>
              <a:t>SSRIs</a:t>
            </a:r>
            <a:r>
              <a:rPr lang="de-DE" dirty="0" smtClean="0"/>
              <a:t>, </a:t>
            </a:r>
            <a:r>
              <a:rPr lang="de-DE" dirty="0" err="1" smtClean="0"/>
              <a:t>Mirtazapin</a:t>
            </a:r>
            <a:r>
              <a:rPr lang="de-DE" dirty="0" smtClean="0"/>
              <a:t>, </a:t>
            </a:r>
            <a:r>
              <a:rPr lang="de-DE" dirty="0" err="1" smtClean="0"/>
              <a:t>Moclobemid</a:t>
            </a:r>
            <a:r>
              <a:rPr lang="de-DE" dirty="0" smtClean="0"/>
              <a:t> und </a:t>
            </a:r>
            <a:r>
              <a:rPr lang="de-DE" dirty="0" err="1" smtClean="0"/>
              <a:t>Reboxetin</a:t>
            </a:r>
            <a:r>
              <a:rPr lang="de-DE" dirty="0" smtClean="0"/>
              <a:t> </a:t>
            </a:r>
            <a:r>
              <a:rPr lang="de-DE" b="1" dirty="0" smtClean="0"/>
              <a:t>nicht zu signifikanten Beeinträchtigungen </a:t>
            </a:r>
            <a:r>
              <a:rPr lang="de-DE" dirty="0" smtClean="0"/>
              <a:t>kognitiver und psychomotorischer Leistungsparameter.</a:t>
            </a:r>
          </a:p>
        </p:txBody>
      </p:sp>
      <p:sp>
        <p:nvSpPr>
          <p:cNvPr id="3" name="Titel 2"/>
          <p:cNvSpPr>
            <a:spLocks noGrp="1"/>
          </p:cNvSpPr>
          <p:nvPr>
            <p:ph type="title"/>
          </p:nvPr>
        </p:nvSpPr>
        <p:spPr>
          <a:xfrm>
            <a:off x="549275" y="107576"/>
            <a:ext cx="8042276" cy="4884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764130" y="356905"/>
            <a:ext cx="7770449" cy="6463309"/>
          </a:xfrm>
          <a:prstGeom prst="rect">
            <a:avLst/>
          </a:prstGeom>
        </p:spPr>
        <p:txBody>
          <a:bodyPr wrap="square">
            <a:spAutoFit/>
          </a:bodyPr>
          <a:lstStyle/>
          <a:p>
            <a:endParaRPr lang="de-DE" dirty="0" smtClean="0"/>
          </a:p>
          <a:p>
            <a:pPr algn="just"/>
            <a:r>
              <a:rPr lang="de-DE" dirty="0" smtClean="0"/>
              <a:t>Die </a:t>
            </a:r>
            <a:r>
              <a:rPr lang="de-DE" dirty="0"/>
              <a:t>große interindividuelle Varianz </a:t>
            </a:r>
            <a:r>
              <a:rPr lang="de-DE" dirty="0" smtClean="0"/>
              <a:t>psychomotorischer </a:t>
            </a:r>
            <a:r>
              <a:rPr lang="de-DE" dirty="0"/>
              <a:t>Leistungen </a:t>
            </a:r>
            <a:r>
              <a:rPr lang="de-DE" dirty="0" smtClean="0"/>
              <a:t>schizophrener </a:t>
            </a:r>
            <a:r>
              <a:rPr lang="de-DE" dirty="0"/>
              <a:t>Patienten weist auf die </a:t>
            </a:r>
            <a:r>
              <a:rPr lang="de-DE" dirty="0" smtClean="0"/>
              <a:t>Notwendigkeit </a:t>
            </a:r>
            <a:r>
              <a:rPr lang="de-DE" dirty="0"/>
              <a:t>einer individuellen Bewertung </a:t>
            </a:r>
            <a:r>
              <a:rPr lang="de-DE" dirty="0" smtClean="0"/>
              <a:t>der Verkehrssicherheit </a:t>
            </a:r>
            <a:r>
              <a:rPr lang="de-DE" dirty="0"/>
              <a:t>hin, unter </a:t>
            </a:r>
            <a:r>
              <a:rPr lang="de-DE" dirty="0" smtClean="0"/>
              <a:t>Berücksichtigung </a:t>
            </a:r>
            <a:r>
              <a:rPr lang="de-DE" dirty="0"/>
              <a:t>der psychopathologischen </a:t>
            </a:r>
            <a:r>
              <a:rPr lang="de-DE" dirty="0" smtClean="0"/>
              <a:t>Leitsymptomatik </a:t>
            </a:r>
            <a:r>
              <a:rPr lang="de-DE" dirty="0"/>
              <a:t>sowie möglicher </a:t>
            </a:r>
            <a:r>
              <a:rPr lang="de-DE" dirty="0" smtClean="0"/>
              <a:t>Kompensationsfaktoren</a:t>
            </a:r>
            <a:r>
              <a:rPr lang="de-DE" dirty="0"/>
              <a:t>.</a:t>
            </a:r>
            <a:r>
              <a:rPr lang="de-DE" dirty="0" smtClean="0"/>
              <a:t> </a:t>
            </a:r>
          </a:p>
          <a:p>
            <a:pPr algn="just"/>
            <a:endParaRPr lang="de-DE" dirty="0" smtClean="0"/>
          </a:p>
          <a:p>
            <a:pPr algn="just"/>
            <a:r>
              <a:rPr lang="de-DE" dirty="0" smtClean="0"/>
              <a:t>Die </a:t>
            </a:r>
            <a:r>
              <a:rPr lang="de-DE" dirty="0"/>
              <a:t>Effekte von </a:t>
            </a:r>
            <a:r>
              <a:rPr lang="de-DE" dirty="0" err="1" smtClean="0"/>
              <a:t>Neuroleptika</a:t>
            </a:r>
            <a:r>
              <a:rPr lang="de-DE" dirty="0" smtClean="0"/>
              <a:t> </a:t>
            </a:r>
            <a:r>
              <a:rPr lang="de-DE" dirty="0"/>
              <a:t>weisen eine </a:t>
            </a:r>
            <a:r>
              <a:rPr lang="de-DE" dirty="0" smtClean="0"/>
              <a:t>große Variabilität </a:t>
            </a:r>
            <a:r>
              <a:rPr lang="de-DE" dirty="0"/>
              <a:t>auf. Neuere </a:t>
            </a:r>
            <a:r>
              <a:rPr lang="de-DE" b="1" dirty="0"/>
              <a:t>atypische </a:t>
            </a:r>
            <a:r>
              <a:rPr lang="de-DE" b="1" dirty="0" err="1" smtClean="0"/>
              <a:t>Neuroleptika</a:t>
            </a:r>
            <a:r>
              <a:rPr lang="de-DE" b="1" dirty="0" smtClean="0"/>
              <a:t> </a:t>
            </a:r>
            <a:r>
              <a:rPr lang="de-DE" dirty="0"/>
              <a:t>scheinen hinsichtlich Effekten </a:t>
            </a:r>
            <a:r>
              <a:rPr lang="de-DE" dirty="0" smtClean="0"/>
              <a:t>auf Vigilanz </a:t>
            </a:r>
            <a:r>
              <a:rPr lang="de-DE" dirty="0"/>
              <a:t>und Psychomotorik Vorteile </a:t>
            </a:r>
            <a:r>
              <a:rPr lang="de-DE" dirty="0" smtClean="0"/>
              <a:t>gegenüber </a:t>
            </a:r>
            <a:r>
              <a:rPr lang="de-DE" dirty="0"/>
              <a:t>konventionellen </a:t>
            </a:r>
            <a:r>
              <a:rPr lang="de-DE" dirty="0" err="1" smtClean="0"/>
              <a:t>Neuroleptika</a:t>
            </a:r>
            <a:r>
              <a:rPr lang="de-DE" dirty="0"/>
              <a:t> </a:t>
            </a:r>
            <a:r>
              <a:rPr lang="de-DE" dirty="0" smtClean="0"/>
              <a:t>wie </a:t>
            </a:r>
            <a:r>
              <a:rPr lang="de-DE" dirty="0" err="1"/>
              <a:t>Haloperidol</a:t>
            </a:r>
            <a:r>
              <a:rPr lang="de-DE" dirty="0"/>
              <a:t> aufzuweisen.</a:t>
            </a:r>
            <a:endParaRPr lang="de-DE" dirty="0" smtClean="0"/>
          </a:p>
          <a:p>
            <a:pPr algn="just"/>
            <a:endParaRPr lang="de-DE" dirty="0" smtClean="0"/>
          </a:p>
          <a:p>
            <a:pPr algn="just"/>
            <a:r>
              <a:rPr lang="de-DE" dirty="0" smtClean="0"/>
              <a:t>Der </a:t>
            </a:r>
            <a:r>
              <a:rPr lang="de-DE" dirty="0"/>
              <a:t>behandelnde Arzt sollte </a:t>
            </a:r>
            <a:r>
              <a:rPr lang="de-DE" dirty="0" smtClean="0"/>
              <a:t>Psychopharmaka </a:t>
            </a:r>
            <a:r>
              <a:rPr lang="de-DE" dirty="0"/>
              <a:t>sorgfältig, auch </a:t>
            </a:r>
            <a:r>
              <a:rPr lang="de-DE" dirty="0" smtClean="0"/>
              <a:t>unter verkehrsmedizinischen </a:t>
            </a:r>
            <a:r>
              <a:rPr lang="de-DE" dirty="0"/>
              <a:t>Aspekten, auswählen </a:t>
            </a:r>
            <a:r>
              <a:rPr lang="de-DE" dirty="0" smtClean="0"/>
              <a:t>und eine </a:t>
            </a:r>
            <a:r>
              <a:rPr lang="de-DE" dirty="0"/>
              <a:t>stets individuelle Beurteilung </a:t>
            </a:r>
            <a:r>
              <a:rPr lang="de-DE" dirty="0" smtClean="0"/>
              <a:t>der Fahrtauglichkeit </a:t>
            </a:r>
            <a:r>
              <a:rPr lang="de-DE" dirty="0"/>
              <a:t>unter </a:t>
            </a:r>
            <a:r>
              <a:rPr lang="de-DE" dirty="0" smtClean="0"/>
              <a:t>Berücksichtigung des </a:t>
            </a:r>
            <a:r>
              <a:rPr lang="de-DE" dirty="0"/>
              <a:t>Krankheitsbildes und </a:t>
            </a:r>
            <a:r>
              <a:rPr lang="de-DE" dirty="0" err="1"/>
              <a:t>−verlaufes</a:t>
            </a:r>
            <a:r>
              <a:rPr lang="de-DE" dirty="0"/>
              <a:t>, </a:t>
            </a:r>
            <a:r>
              <a:rPr lang="de-DE" dirty="0" smtClean="0"/>
              <a:t>der individuellen </a:t>
            </a:r>
            <a:r>
              <a:rPr lang="de-DE" dirty="0"/>
              <a:t>Reaktion auf das </a:t>
            </a:r>
            <a:r>
              <a:rPr lang="de-DE" dirty="0" smtClean="0"/>
              <a:t>verordnete Präparat </a:t>
            </a:r>
            <a:r>
              <a:rPr lang="de-DE" dirty="0"/>
              <a:t>und die Dosierung treffen.</a:t>
            </a:r>
            <a:endParaRPr lang="de-DE" dirty="0" smtClean="0"/>
          </a:p>
          <a:p>
            <a:pPr algn="just"/>
            <a:endParaRPr lang="de-DE" dirty="0" smtClean="0"/>
          </a:p>
          <a:p>
            <a:pPr algn="just"/>
            <a:r>
              <a:rPr lang="de-DE" dirty="0" smtClean="0"/>
              <a:t>Der </a:t>
            </a:r>
            <a:r>
              <a:rPr lang="de-DE" dirty="0"/>
              <a:t>Patient sollte angehalten werden</a:t>
            </a:r>
            <a:r>
              <a:rPr lang="de-DE" dirty="0" smtClean="0"/>
              <a:t>, sich </a:t>
            </a:r>
            <a:r>
              <a:rPr lang="de-DE" dirty="0"/>
              <a:t>selbst zu beobachten und dem </a:t>
            </a:r>
            <a:r>
              <a:rPr lang="de-DE" dirty="0" smtClean="0"/>
              <a:t>Arzt schon </a:t>
            </a:r>
            <a:r>
              <a:rPr lang="de-DE" dirty="0"/>
              <a:t>kleine Änderungen der </a:t>
            </a:r>
            <a:r>
              <a:rPr lang="de-DE" dirty="0" smtClean="0"/>
              <a:t>Bewusstseinslage </a:t>
            </a:r>
            <a:r>
              <a:rPr lang="de-DE" dirty="0"/>
              <a:t>während der Therapie </a:t>
            </a:r>
            <a:r>
              <a:rPr lang="de-DE" dirty="0" smtClean="0"/>
              <a:t>mitzuteilen</a:t>
            </a:r>
            <a:r>
              <a:rPr lang="de-DE" dirty="0"/>
              <a:t>. Er sollte insbesondere </a:t>
            </a:r>
            <a:r>
              <a:rPr lang="de-DE" dirty="0" smtClean="0"/>
              <a:t>informiert werden</a:t>
            </a:r>
            <a:r>
              <a:rPr lang="de-DE" dirty="0"/>
              <a:t>, keine eigenmächtige </a:t>
            </a:r>
            <a:r>
              <a:rPr lang="de-DE" dirty="0" smtClean="0"/>
              <a:t>Selbstmedikation </a:t>
            </a:r>
            <a:r>
              <a:rPr lang="de-DE" dirty="0"/>
              <a:t>vorzunehmen. In </a:t>
            </a:r>
            <a:r>
              <a:rPr lang="de-DE" dirty="0" smtClean="0"/>
              <a:t>Zweifelsfällen sollte </a:t>
            </a:r>
            <a:r>
              <a:rPr lang="de-DE" dirty="0"/>
              <a:t>eine neuropsychologische </a:t>
            </a:r>
            <a:r>
              <a:rPr lang="de-DE" dirty="0" smtClean="0"/>
              <a:t>Untersuchung </a:t>
            </a:r>
            <a:r>
              <a:rPr lang="de-DE" dirty="0"/>
              <a:t>durchgeführt werden.</a:t>
            </a:r>
          </a:p>
        </p:txBody>
      </p:sp>
      <p:sp>
        <p:nvSpPr>
          <p:cNvPr id="3" name="Titel 2"/>
          <p:cNvSpPr>
            <a:spLocks noGrp="1"/>
          </p:cNvSpPr>
          <p:nvPr>
            <p:ph type="title"/>
          </p:nvPr>
        </p:nvSpPr>
        <p:spPr>
          <a:xfrm>
            <a:off x="549275" y="107576"/>
            <a:ext cx="8042276" cy="641724"/>
          </a:xfrm>
        </p:spPr>
        <p:txBody>
          <a:bodyPr>
            <a:normAutofit fontScale="90000"/>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50825" y="2060575"/>
            <a:ext cx="8424863" cy="4114800"/>
          </a:xfrm>
        </p:spPr>
        <p:txBody>
          <a:bodyPr>
            <a:normAutofit fontScale="25000" lnSpcReduction="20000"/>
          </a:bodyPr>
          <a:lstStyle/>
          <a:p>
            <a:pPr eaLnBrk="1" hangingPunct="1">
              <a:lnSpc>
                <a:spcPct val="80000"/>
              </a:lnSpc>
              <a:buFontTx/>
              <a:buNone/>
            </a:pPr>
            <a:endParaRPr lang="de-DE" sz="1000" b="1" u="sng" dirty="0">
              <a:solidFill>
                <a:srgbClr val="FFFF00"/>
              </a:solidFill>
            </a:endParaRPr>
          </a:p>
          <a:p>
            <a:pPr eaLnBrk="1" hangingPunct="1">
              <a:lnSpc>
                <a:spcPct val="80000"/>
              </a:lnSpc>
              <a:buFontTx/>
              <a:buNone/>
            </a:pPr>
            <a:r>
              <a:rPr lang="de-DE" sz="1000" b="1" dirty="0">
                <a:solidFill>
                  <a:srgbClr val="FFFF00"/>
                </a:solidFill>
              </a:rPr>
              <a:t>      </a:t>
            </a:r>
          </a:p>
          <a:p>
            <a:pPr lvl="1" eaLnBrk="1" hangingPunct="1">
              <a:lnSpc>
                <a:spcPct val="80000"/>
              </a:lnSpc>
              <a:buFontTx/>
              <a:buNone/>
            </a:pPr>
            <a:endParaRPr lang="de-DE" sz="700" dirty="0">
              <a:solidFill>
                <a:srgbClr val="FFFF00"/>
              </a:solidFill>
            </a:endParaRPr>
          </a:p>
          <a:p>
            <a:pPr eaLnBrk="1" hangingPunct="1">
              <a:lnSpc>
                <a:spcPct val="115000"/>
              </a:lnSpc>
            </a:pPr>
            <a:r>
              <a:rPr lang="de-AT" sz="7385" dirty="0"/>
              <a:t>Organische Störungen 1– 6 %</a:t>
            </a:r>
          </a:p>
          <a:p>
            <a:pPr eaLnBrk="1" hangingPunct="1">
              <a:lnSpc>
                <a:spcPct val="115000"/>
              </a:lnSpc>
            </a:pPr>
            <a:r>
              <a:rPr lang="de-AT" sz="7385" dirty="0"/>
              <a:t>Schizophrenien 7– 25 %</a:t>
            </a:r>
          </a:p>
          <a:p>
            <a:pPr eaLnBrk="1" hangingPunct="1">
              <a:lnSpc>
                <a:spcPct val="115000"/>
              </a:lnSpc>
            </a:pPr>
            <a:r>
              <a:rPr lang="de-AT" sz="7385" dirty="0"/>
              <a:t>Affektive Störungen 7– 74 %</a:t>
            </a:r>
          </a:p>
          <a:p>
            <a:pPr eaLnBrk="1" hangingPunct="1">
              <a:lnSpc>
                <a:spcPct val="115000"/>
              </a:lnSpc>
            </a:pPr>
            <a:r>
              <a:rPr lang="de-AT" sz="7385" dirty="0"/>
              <a:t>Angststörungen 5 – 46 %</a:t>
            </a:r>
          </a:p>
          <a:p>
            <a:pPr eaLnBrk="1" hangingPunct="1">
              <a:lnSpc>
                <a:spcPct val="115000"/>
              </a:lnSpc>
            </a:pPr>
            <a:r>
              <a:rPr lang="de-AT" sz="7385" dirty="0"/>
              <a:t>Essstörungen 3 – 10 %</a:t>
            </a:r>
          </a:p>
          <a:p>
            <a:pPr eaLnBrk="1" hangingPunct="1">
              <a:lnSpc>
                <a:spcPct val="115000"/>
              </a:lnSpc>
            </a:pPr>
            <a:r>
              <a:rPr lang="de-AT" sz="7385" dirty="0"/>
              <a:t>Persönlichkeitsstörungen 25 – 90 %</a:t>
            </a:r>
          </a:p>
          <a:p>
            <a:pPr eaLnBrk="1" hangingPunct="1">
              <a:lnSpc>
                <a:spcPct val="80000"/>
              </a:lnSpc>
              <a:buFontTx/>
              <a:buNone/>
            </a:pPr>
            <a:r>
              <a:rPr lang="de-AT" sz="1000" dirty="0"/>
              <a:t>   </a:t>
            </a:r>
            <a:endParaRPr lang="de-AT" sz="1000" dirty="0" smtClean="0"/>
          </a:p>
          <a:p>
            <a:pPr eaLnBrk="1" hangingPunct="1">
              <a:lnSpc>
                <a:spcPct val="80000"/>
              </a:lnSpc>
            </a:pPr>
            <a:endParaRPr lang="de-AT" sz="1000" b="1" dirty="0"/>
          </a:p>
        </p:txBody>
      </p:sp>
      <p:sp>
        <p:nvSpPr>
          <p:cNvPr id="22531" name="Rectangle 3"/>
          <p:cNvSpPr>
            <a:spLocks noGrp="1" noChangeArrowheads="1"/>
          </p:cNvSpPr>
          <p:nvPr>
            <p:ph type="title"/>
          </p:nvPr>
        </p:nvSpPr>
        <p:spPr>
          <a:xfrm>
            <a:off x="539750" y="409575"/>
            <a:ext cx="7772400" cy="1143000"/>
          </a:xfrm>
        </p:spPr>
        <p:txBody>
          <a:bodyPr/>
          <a:lstStyle/>
          <a:p>
            <a:pPr eaLnBrk="1" hangingPunct="1"/>
            <a:r>
              <a:rPr lang="de-AT" sz="2800" b="1" u="sng" dirty="0"/>
              <a:t>Prävalenzraten </a:t>
            </a:r>
            <a:br>
              <a:rPr lang="de-AT" sz="2800" b="1" u="sng" dirty="0"/>
            </a:br>
            <a:r>
              <a:rPr lang="de-AT" sz="2800" b="1" u="sng" dirty="0"/>
              <a:t>von Komorbidität bei Substanzabhängigen</a:t>
            </a:r>
            <a:r>
              <a:rPr lang="de-AT" sz="2800" b="1" dirty="0"/>
              <a:t> </a:t>
            </a:r>
            <a:br>
              <a:rPr lang="de-AT" sz="2800" b="1" dirty="0"/>
            </a:br>
            <a:endParaRPr lang="de-DE" sz="28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29231" y="1809607"/>
          <a:ext cx="8403230" cy="3882200"/>
        </p:xfrm>
        <a:graphic>
          <a:graphicData uri="http://schemas.openxmlformats.org/presentationml/2006/ole">
            <p:oleObj spid="_x0000_s32770" name="Dokument" r:id="rId3" imgW="5969000" imgH="3251200" progId="Word.Document.12">
              <p:link updateAutomatic="1"/>
            </p:oleObj>
          </a:graphicData>
        </a:graphic>
      </p:graphicFrame>
      <p:sp>
        <p:nvSpPr>
          <p:cNvPr id="4" name="Titel 3"/>
          <p:cNvSpPr>
            <a:spLocks noGrp="1"/>
          </p:cNvSpPr>
          <p:nvPr>
            <p:ph type="title"/>
          </p:nvPr>
        </p:nvSpPr>
        <p:spPr>
          <a:xfrm>
            <a:off x="549275" y="107576"/>
            <a:ext cx="8042276" cy="832224"/>
          </a:xfrm>
        </p:spPr>
        <p:txBody>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82199" y="1143000"/>
          <a:ext cx="8481618" cy="5077236"/>
        </p:xfrm>
        <a:graphic>
          <a:graphicData uri="http://schemas.openxmlformats.org/presentationml/2006/ole">
            <p:oleObj spid="_x0000_s33794" name="Dokument" r:id="rId3" imgW="5969000" imgH="4572000" progId="Word.Document.12">
              <p:link updateAutomatic="1"/>
            </p:oleObj>
          </a:graphicData>
        </a:graphic>
      </p:graphicFrame>
      <p:sp>
        <p:nvSpPr>
          <p:cNvPr id="4" name="Titel 3"/>
          <p:cNvSpPr>
            <a:spLocks noGrp="1"/>
          </p:cNvSpPr>
          <p:nvPr>
            <p:ph type="title"/>
          </p:nvPr>
        </p:nvSpPr>
        <p:spPr>
          <a:xfrm>
            <a:off x="549275" y="107576"/>
            <a:ext cx="8042276" cy="806824"/>
          </a:xfrm>
        </p:spPr>
        <p:txBody>
          <a:bodyPr>
            <a:normAutofit fontScale="90000"/>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454653" y="888999"/>
          <a:ext cx="8356198" cy="5450647"/>
        </p:xfrm>
        <a:graphic>
          <a:graphicData uri="http://schemas.openxmlformats.org/presentationml/2006/ole">
            <p:oleObj spid="_x0000_s34818" name="Dokument" r:id="rId3" imgW="5969000" imgH="5080000" progId="Word.Document.12">
              <p:link updateAutomatic="1"/>
            </p:oleObj>
          </a:graphicData>
        </a:graphic>
      </p:graphicFrame>
      <p:sp>
        <p:nvSpPr>
          <p:cNvPr id="4" name="Titel 3"/>
          <p:cNvSpPr>
            <a:spLocks noGrp="1"/>
          </p:cNvSpPr>
          <p:nvPr>
            <p:ph type="title"/>
          </p:nvPr>
        </p:nvSpPr>
        <p:spPr>
          <a:xfrm>
            <a:off x="549275" y="107576"/>
            <a:ext cx="8042276" cy="781423"/>
          </a:xfrm>
        </p:spPr>
        <p:txBody>
          <a:bodyPr>
            <a:normAutofit fontScale="90000"/>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407619" y="1660901"/>
          <a:ext cx="8324842" cy="4385645"/>
        </p:xfrm>
        <a:graphic>
          <a:graphicData uri="http://schemas.openxmlformats.org/presentationml/2006/ole">
            <p:oleObj spid="_x0000_s35842" name="Dokument" r:id="rId3" imgW="5969000" imgH="2235200" progId="Word.Document.12">
              <p:link updateAutomatic="1"/>
            </p:oleObj>
          </a:graphicData>
        </a:graphic>
      </p:graphicFrame>
      <p:sp>
        <p:nvSpPr>
          <p:cNvPr id="4" name="Titel 3"/>
          <p:cNvSpPr>
            <a:spLocks noGrp="1"/>
          </p:cNvSpPr>
          <p:nvPr>
            <p:ph type="title"/>
          </p:nvPr>
        </p:nvSpPr>
        <p:spPr>
          <a:xfrm>
            <a:off x="549275" y="107576"/>
            <a:ext cx="8042276" cy="870324"/>
          </a:xfrm>
        </p:spPr>
        <p:txBody>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1587500" y="1219200"/>
          <a:ext cx="5969000" cy="4419600"/>
        </p:xfrm>
        <a:graphic>
          <a:graphicData uri="http://schemas.openxmlformats.org/presentationml/2006/ole">
            <p:oleObj spid="_x0000_s36866" name="Dokument" r:id="rId3" imgW="5969000" imgH="4419600" progId="Word.Document.12">
              <p:link updateAutomatic="1"/>
            </p:oleObj>
          </a:graphicData>
        </a:graphic>
      </p:graphicFrame>
      <p:graphicFrame>
        <p:nvGraphicFramePr>
          <p:cNvPr id="36867" name="Object 3"/>
          <p:cNvGraphicFramePr>
            <a:graphicFrameLocks noChangeAspect="1"/>
          </p:cNvGraphicFramePr>
          <p:nvPr/>
        </p:nvGraphicFramePr>
        <p:xfrm>
          <a:off x="407620" y="1219199"/>
          <a:ext cx="8387552" cy="4914191"/>
        </p:xfrm>
        <a:graphic>
          <a:graphicData uri="http://schemas.openxmlformats.org/presentationml/2006/ole">
            <p:oleObj spid="_x0000_s36867" name="Dokument" r:id="rId3" imgW="5969000" imgH="4419600" progId="Word.Document.12">
              <p:link updateAutomatic="1"/>
            </p:oleObj>
          </a:graphicData>
        </a:graphic>
      </p:graphicFrame>
      <p:sp>
        <p:nvSpPr>
          <p:cNvPr id="5" name="Titel 4"/>
          <p:cNvSpPr>
            <a:spLocks noGrp="1"/>
          </p:cNvSpPr>
          <p:nvPr>
            <p:ph type="title"/>
          </p:nvPr>
        </p:nvSpPr>
        <p:spPr>
          <a:xfrm>
            <a:off x="549275" y="107576"/>
            <a:ext cx="8042276" cy="781424"/>
          </a:xfrm>
        </p:spPr>
        <p:txBody>
          <a:bodyPr>
            <a:normAutofit fontScale="90000"/>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376264" y="1650999"/>
          <a:ext cx="8371875" cy="4341269"/>
        </p:xfrm>
        <a:graphic>
          <a:graphicData uri="http://schemas.openxmlformats.org/presentationml/2006/ole">
            <p:oleObj spid="_x0000_s37890" name="Dokument" r:id="rId3" imgW="5969000" imgH="3556000" progId="Word.Document.12">
              <p:link updateAutomatic="1"/>
            </p:oleObj>
          </a:graphicData>
        </a:graphic>
      </p:graphicFrame>
      <p:sp>
        <p:nvSpPr>
          <p:cNvPr id="4" name="Titel 3"/>
          <p:cNvSpPr>
            <a:spLocks noGrp="1"/>
          </p:cNvSpPr>
          <p:nvPr>
            <p:ph type="title"/>
          </p:nvPr>
        </p:nvSpPr>
        <p:spPr>
          <a:xfrm>
            <a:off x="549275" y="107576"/>
            <a:ext cx="8042276" cy="908424"/>
          </a:xfrm>
        </p:spPr>
        <p:txBody>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549275" y="1432934"/>
            <a:ext cx="7877680" cy="4524316"/>
          </a:xfrm>
          <a:prstGeom prst="rect">
            <a:avLst/>
          </a:prstGeom>
        </p:spPr>
        <p:txBody>
          <a:bodyPr wrap="square">
            <a:spAutoFit/>
          </a:bodyPr>
          <a:lstStyle/>
          <a:p>
            <a:pPr algn="just">
              <a:buFont typeface="Arial"/>
              <a:buChar char="•"/>
            </a:pPr>
            <a:r>
              <a:rPr lang="de-DE" dirty="0" smtClean="0"/>
              <a:t> </a:t>
            </a:r>
            <a:r>
              <a:rPr lang="de-DE" b="1" dirty="0" smtClean="0"/>
              <a:t>15- 20 % </a:t>
            </a:r>
            <a:r>
              <a:rPr lang="de-DE" dirty="0" smtClean="0"/>
              <a:t>der in Österreich verfügbaren Medikamente können die      Fahrtüchtigkeit beeinträchtigen. </a:t>
            </a:r>
          </a:p>
          <a:p>
            <a:pPr algn="just"/>
            <a:endParaRPr lang="de-DE" dirty="0" smtClean="0"/>
          </a:p>
          <a:p>
            <a:pPr algn="just">
              <a:buFont typeface="Arial"/>
              <a:buChar char="•"/>
            </a:pPr>
            <a:r>
              <a:rPr lang="de-DE" dirty="0" smtClean="0"/>
              <a:t> Nach Schätzungen der Deutschen Verkehrswacht wird etwa </a:t>
            </a:r>
          </a:p>
          <a:p>
            <a:pPr algn="just"/>
            <a:r>
              <a:rPr lang="de-DE" dirty="0" smtClean="0"/>
              <a:t>jeder </a:t>
            </a:r>
            <a:r>
              <a:rPr lang="de-DE" b="1" dirty="0" smtClean="0"/>
              <a:t>vierte Verkehrsunfall </a:t>
            </a:r>
            <a:r>
              <a:rPr lang="de-DE" dirty="0" smtClean="0"/>
              <a:t>direkt oder indirekt durch Wirkungen und/ oder Nebenwirkungen von Medikamenten </a:t>
            </a:r>
            <a:r>
              <a:rPr lang="de-DE" dirty="0" err="1" smtClean="0"/>
              <a:t>mitbeeinflusst</a:t>
            </a:r>
            <a:r>
              <a:rPr lang="de-DE" dirty="0" smtClean="0"/>
              <a:t>. </a:t>
            </a:r>
          </a:p>
          <a:p>
            <a:pPr algn="just"/>
            <a:endParaRPr lang="de-DE" dirty="0" smtClean="0"/>
          </a:p>
          <a:p>
            <a:pPr algn="just">
              <a:buFont typeface="Arial"/>
              <a:buChar char="•"/>
            </a:pPr>
            <a:r>
              <a:rPr lang="de-DE" dirty="0" smtClean="0"/>
              <a:t> Mindestens </a:t>
            </a:r>
            <a:r>
              <a:rPr lang="de-DE" b="1" dirty="0" smtClean="0"/>
              <a:t>10 %</a:t>
            </a:r>
            <a:r>
              <a:rPr lang="de-DE" dirty="0" smtClean="0"/>
              <a:t> der bei Unfällen Verletzten oder Getöteten standen unter dem Einfluss von Psychopharmaka.</a:t>
            </a:r>
          </a:p>
          <a:p>
            <a:pPr algn="just"/>
            <a:endParaRPr lang="de-DE" dirty="0" smtClean="0"/>
          </a:p>
          <a:p>
            <a:pPr algn="just">
              <a:buFont typeface="Arial"/>
              <a:buChar char="•"/>
            </a:pPr>
            <a:r>
              <a:rPr lang="de-DE" dirty="0" smtClean="0"/>
              <a:t>  Je nach Dosierung zeigt sich unter </a:t>
            </a:r>
            <a:r>
              <a:rPr lang="de-DE" dirty="0" err="1" smtClean="0"/>
              <a:t>trizyklischen</a:t>
            </a:r>
            <a:r>
              <a:rPr lang="de-DE" dirty="0" smtClean="0"/>
              <a:t> Antidepressiva eine </a:t>
            </a:r>
            <a:r>
              <a:rPr lang="de-DE" b="1" dirty="0" smtClean="0"/>
              <a:t>2,2 </a:t>
            </a:r>
            <a:r>
              <a:rPr lang="de-DE" dirty="0" smtClean="0"/>
              <a:t>bis</a:t>
            </a:r>
            <a:r>
              <a:rPr lang="de-DE" b="1" dirty="0" smtClean="0"/>
              <a:t> 6 </a:t>
            </a:r>
            <a:r>
              <a:rPr lang="de-DE" b="1" dirty="0" err="1" smtClean="0"/>
              <a:t>fach</a:t>
            </a:r>
            <a:r>
              <a:rPr lang="de-DE" b="1" dirty="0" smtClean="0"/>
              <a:t> </a:t>
            </a:r>
            <a:r>
              <a:rPr lang="de-DE" dirty="0" smtClean="0"/>
              <a:t>erhöhte Wahrscheinlichkeit in einen Verkehrsunfall verwickelt zu werden. </a:t>
            </a:r>
          </a:p>
          <a:p>
            <a:pPr algn="just"/>
            <a:endParaRPr lang="de-DE" dirty="0" smtClean="0"/>
          </a:p>
          <a:p>
            <a:pPr algn="just">
              <a:buFont typeface="Arial"/>
              <a:buChar char="•"/>
            </a:pPr>
            <a:r>
              <a:rPr lang="de-DE" dirty="0" smtClean="0"/>
              <a:t>  Bei verunfallten Personen ließen sich in bis zu </a:t>
            </a:r>
            <a:r>
              <a:rPr lang="de-DE" b="1" dirty="0" smtClean="0"/>
              <a:t>13 %</a:t>
            </a:r>
            <a:r>
              <a:rPr lang="de-DE" dirty="0" smtClean="0"/>
              <a:t> der Fälle </a:t>
            </a:r>
            <a:r>
              <a:rPr lang="de-DE" b="1" dirty="0" smtClean="0"/>
              <a:t>Benzodiazepine</a:t>
            </a:r>
            <a:r>
              <a:rPr lang="de-DE" dirty="0" smtClean="0"/>
              <a:t> nachweisen, vor allem bei den Unfallverursachern.</a:t>
            </a:r>
            <a:endParaRPr lang="de-DE" dirty="0"/>
          </a:p>
        </p:txBody>
      </p:sp>
      <p:sp>
        <p:nvSpPr>
          <p:cNvPr id="8" name="Titel 7"/>
          <p:cNvSpPr>
            <a:spLocks noGrp="1"/>
          </p:cNvSpPr>
          <p:nvPr>
            <p:ph type="title"/>
          </p:nvPr>
        </p:nvSpPr>
        <p:spPr>
          <a:xfrm>
            <a:off x="549275" y="107576"/>
            <a:ext cx="8042276" cy="6417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423297" y="1552345"/>
          <a:ext cx="8168065" cy="4396501"/>
        </p:xfrm>
        <a:graphic>
          <a:graphicData uri="http://schemas.openxmlformats.org/presentationml/2006/ole">
            <p:oleObj spid="_x0000_s38914" name="Dokument" r:id="rId3" imgW="5969000" imgH="1803400" progId="Word.Document.12">
              <p:link updateAutomatic="1"/>
            </p:oleObj>
          </a:graphicData>
        </a:graphic>
      </p:graphicFrame>
      <p:sp>
        <p:nvSpPr>
          <p:cNvPr id="4" name="Titel 3"/>
          <p:cNvSpPr>
            <a:spLocks noGrp="1"/>
          </p:cNvSpPr>
          <p:nvPr>
            <p:ph type="title"/>
          </p:nvPr>
        </p:nvSpPr>
        <p:spPr>
          <a:xfrm>
            <a:off x="549275" y="107576"/>
            <a:ext cx="8042276" cy="692524"/>
          </a:xfrm>
        </p:spPr>
        <p:txBody>
          <a:bodyPr>
            <a:normAutofit fontScale="90000"/>
          </a:bodyPr>
          <a:lstStyle/>
          <a:p>
            <a:r>
              <a:rPr lang="de-DE" dirty="0" smtClean="0"/>
              <a:t>Fahrtauglichkeit-Drogen</a:t>
            </a:r>
            <a:endParaRPr lang="de-DE" dirty="0"/>
          </a:p>
        </p:txBody>
      </p:sp>
    </p:spTree>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Fahrtauglichkeit-Drogen</a:t>
            </a:r>
            <a:endParaRPr lang="de-DE" dirty="0"/>
          </a:p>
        </p:txBody>
      </p:sp>
      <p:sp>
        <p:nvSpPr>
          <p:cNvPr id="3" name="Textfeld 2"/>
          <p:cNvSpPr txBox="1"/>
          <p:nvPr/>
        </p:nvSpPr>
        <p:spPr>
          <a:xfrm>
            <a:off x="792418" y="2887579"/>
            <a:ext cx="7348850" cy="3416320"/>
          </a:xfrm>
          <a:prstGeom prst="rect">
            <a:avLst/>
          </a:prstGeom>
          <a:noFill/>
        </p:spPr>
        <p:txBody>
          <a:bodyPr wrap="square" rtlCol="0">
            <a:spAutoFit/>
          </a:bodyPr>
          <a:lstStyle/>
          <a:p>
            <a:r>
              <a:rPr lang="de-DE" dirty="0" smtClean="0"/>
              <a:t>Während Substitutionstherapie ist die Tauglichkeit </a:t>
            </a:r>
            <a:r>
              <a:rPr lang="de-DE" b="1" dirty="0" smtClean="0"/>
              <a:t>nicht </a:t>
            </a:r>
            <a:r>
              <a:rPr lang="de-DE" dirty="0" smtClean="0"/>
              <a:t>gegeben:</a:t>
            </a:r>
          </a:p>
          <a:p>
            <a:endParaRPr lang="de-DE" dirty="0" smtClean="0"/>
          </a:p>
          <a:p>
            <a:pPr>
              <a:buFont typeface="Arial"/>
              <a:buChar char="•"/>
            </a:pPr>
            <a:r>
              <a:rPr lang="de-DE" dirty="0" smtClean="0"/>
              <a:t> Während  der Einstellungsphase</a:t>
            </a:r>
          </a:p>
          <a:p>
            <a:pPr>
              <a:buFont typeface="Arial"/>
              <a:buChar char="•"/>
            </a:pPr>
            <a:r>
              <a:rPr lang="de-DE" dirty="0" smtClean="0"/>
              <a:t> Bei Umstellungen</a:t>
            </a:r>
          </a:p>
          <a:p>
            <a:pPr>
              <a:buFont typeface="Arial"/>
              <a:buChar char="•"/>
            </a:pPr>
            <a:r>
              <a:rPr lang="de-DE" dirty="0" smtClean="0"/>
              <a:t> Bei Entzugssymptomatik</a:t>
            </a:r>
          </a:p>
          <a:p>
            <a:endParaRPr lang="de-DE" dirty="0" smtClean="0"/>
          </a:p>
          <a:p>
            <a:r>
              <a:rPr lang="de-DE" b="1" dirty="0" smtClean="0"/>
              <a:t>Eine Überprüfung ist nötig bei:</a:t>
            </a:r>
          </a:p>
          <a:p>
            <a:endParaRPr lang="de-DE" dirty="0" smtClean="0"/>
          </a:p>
          <a:p>
            <a:pPr>
              <a:buFont typeface="Arial"/>
              <a:buChar char="•"/>
            </a:pPr>
            <a:r>
              <a:rPr lang="de-DE" dirty="0" smtClean="0"/>
              <a:t> Substitol </a:t>
            </a:r>
            <a:r>
              <a:rPr lang="de-DE" dirty="0" err="1" smtClean="0"/>
              <a:t>ret</a:t>
            </a:r>
            <a:r>
              <a:rPr lang="de-DE" dirty="0" smtClean="0"/>
              <a:t>. mehr als 600 mg tgl.</a:t>
            </a:r>
          </a:p>
          <a:p>
            <a:pPr>
              <a:buFont typeface="Arial"/>
              <a:buChar char="•"/>
            </a:pPr>
            <a:r>
              <a:rPr lang="de-DE" dirty="0" smtClean="0"/>
              <a:t> Methadon  		“	80 mg tgl. (bei </a:t>
            </a:r>
            <a:r>
              <a:rPr lang="de-DE" dirty="0" err="1" smtClean="0"/>
              <a:t>Subutex</a:t>
            </a:r>
            <a:r>
              <a:rPr lang="de-DE" dirty="0" smtClean="0"/>
              <a:t> dosisunabhängig ) </a:t>
            </a:r>
          </a:p>
          <a:p>
            <a:pPr>
              <a:buFont typeface="Arial"/>
              <a:buChar char="•"/>
            </a:pPr>
            <a:r>
              <a:rPr lang="de-DE" dirty="0" smtClean="0"/>
              <a:t> Bei Kombination mit verordneten Psychopharmaka</a:t>
            </a:r>
          </a:p>
          <a:p>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Fahrtauglichkeit-Drogen</a:t>
            </a:r>
            <a:endParaRPr lang="de-DE" dirty="0"/>
          </a:p>
        </p:txBody>
      </p:sp>
      <p:sp>
        <p:nvSpPr>
          <p:cNvPr id="3" name="Textfeld 2"/>
          <p:cNvSpPr txBox="1"/>
          <p:nvPr/>
        </p:nvSpPr>
        <p:spPr>
          <a:xfrm>
            <a:off x="1031227" y="3452068"/>
            <a:ext cx="7541273" cy="1754327"/>
          </a:xfrm>
          <a:prstGeom prst="rect">
            <a:avLst/>
          </a:prstGeom>
          <a:noFill/>
        </p:spPr>
        <p:txBody>
          <a:bodyPr wrap="square" rtlCol="0">
            <a:spAutoFit/>
          </a:bodyPr>
          <a:lstStyle/>
          <a:p>
            <a:pPr>
              <a:buFont typeface="Arial"/>
              <a:buChar char="•"/>
            </a:pPr>
            <a:r>
              <a:rPr lang="de-DE" b="1" dirty="0" smtClean="0"/>
              <a:t>Keine Tauglichkeit:</a:t>
            </a:r>
          </a:p>
          <a:p>
            <a:endParaRPr lang="de-DE" dirty="0" smtClean="0"/>
          </a:p>
          <a:p>
            <a:r>
              <a:rPr lang="de-DE" dirty="0" smtClean="0"/>
              <a:t>Bei </a:t>
            </a:r>
            <a:r>
              <a:rPr lang="de-DE" dirty="0" err="1" smtClean="0"/>
              <a:t>Beikonsum</a:t>
            </a:r>
            <a:r>
              <a:rPr lang="de-DE" dirty="0" smtClean="0"/>
              <a:t> von anderen Drogen- </a:t>
            </a:r>
            <a:r>
              <a:rPr lang="de-DE" dirty="0" err="1" smtClean="0"/>
              <a:t>v.a.Benzodiazepinen</a:t>
            </a:r>
            <a:endParaRPr lang="de-DE" dirty="0" smtClean="0"/>
          </a:p>
          <a:p>
            <a:endParaRPr lang="de-DE" dirty="0" smtClean="0"/>
          </a:p>
          <a:p>
            <a:pPr>
              <a:buFont typeface="Arial"/>
              <a:buChar char="•"/>
            </a:pPr>
            <a:r>
              <a:rPr lang="de-DE" dirty="0" smtClean="0"/>
              <a:t>Bei früherem längeren </a:t>
            </a:r>
            <a:r>
              <a:rPr lang="de-DE" dirty="0" err="1" smtClean="0"/>
              <a:t>Benzodiazepinkonsum</a:t>
            </a:r>
            <a:r>
              <a:rPr lang="de-DE" dirty="0" smtClean="0"/>
              <a:t> (= ca. 80 %)</a:t>
            </a:r>
          </a:p>
          <a:p>
            <a:r>
              <a:rPr lang="de-DE" dirty="0" smtClean="0"/>
              <a:t>Überprüfung </a:t>
            </a:r>
            <a:r>
              <a:rPr lang="de-DE" dirty="0" err="1" smtClean="0"/>
              <a:t>inidiziert</a:t>
            </a:r>
            <a:r>
              <a:rPr lang="de-DE" dirty="0" smtClean="0"/>
              <a:t>. </a:t>
            </a:r>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533400"/>
            <a:ext cx="8162925" cy="436563"/>
          </a:xfrm>
        </p:spPr>
        <p:txBody>
          <a:bodyPr/>
          <a:lstStyle/>
          <a:p>
            <a:pPr eaLnBrk="1" hangingPunct="1"/>
            <a:r>
              <a:rPr lang="de-DE" dirty="0" smtClean="0">
                <a:ea typeface="ＭＳ Ｐゴシック" charset="-128"/>
                <a:cs typeface="ＭＳ Ｐゴシック" charset="-128"/>
              </a:rPr>
              <a:t>Substitutionsmittel</a:t>
            </a:r>
            <a:endParaRPr lang="de-DE" dirty="0">
              <a:ea typeface="ＭＳ Ｐゴシック" charset="-128"/>
              <a:cs typeface="ＭＳ Ｐゴシック" charset="-128"/>
            </a:endParaRPr>
          </a:p>
        </p:txBody>
      </p:sp>
      <p:sp>
        <p:nvSpPr>
          <p:cNvPr id="19459" name="Rectangle 3"/>
          <p:cNvSpPr>
            <a:spLocks noGrp="1" noChangeArrowheads="1"/>
          </p:cNvSpPr>
          <p:nvPr>
            <p:ph type="body" idx="1"/>
          </p:nvPr>
        </p:nvSpPr>
        <p:spPr>
          <a:xfrm>
            <a:off x="685800" y="1219200"/>
            <a:ext cx="7772400" cy="5486400"/>
          </a:xfrm>
        </p:spPr>
        <p:txBody>
          <a:bodyPr>
            <a:normAutofit fontScale="55000" lnSpcReduction="20000"/>
          </a:bodyPr>
          <a:lstStyle/>
          <a:p>
            <a:pPr eaLnBrk="1" hangingPunct="1"/>
            <a:r>
              <a:rPr lang="de-DE" sz="2545" b="1" u="sng" dirty="0" smtClean="0">
                <a:ea typeface="ＭＳ Ｐゴシック" charset="-128"/>
                <a:cs typeface="ＭＳ Ｐゴシック" charset="-128"/>
              </a:rPr>
              <a:t>Methadon</a:t>
            </a:r>
          </a:p>
          <a:p>
            <a:pPr eaLnBrk="1" hangingPunct="1">
              <a:buFont typeface="Wingdings" charset="2"/>
              <a:buNone/>
            </a:pPr>
            <a:endParaRPr lang="de-DE" sz="1800" u="sng" dirty="0" smtClean="0">
              <a:ea typeface="ＭＳ Ｐゴシック" charset="-128"/>
              <a:cs typeface="ＭＳ Ｐゴシック" charset="-128"/>
            </a:endParaRPr>
          </a:p>
          <a:p>
            <a:pPr eaLnBrk="1" hangingPunct="1"/>
            <a:r>
              <a:rPr lang="de-DE" sz="2526" dirty="0" smtClean="0">
                <a:ea typeface="ＭＳ Ｐゴシック" charset="-128"/>
                <a:cs typeface="ＭＳ Ｐゴシック" charset="-128"/>
              </a:rPr>
              <a:t>rasche </a:t>
            </a:r>
            <a:r>
              <a:rPr lang="de-DE" sz="2526" dirty="0">
                <a:ea typeface="ＭＳ Ｐゴシック" charset="-128"/>
                <a:cs typeface="ＭＳ Ｐゴシック" charset="-128"/>
              </a:rPr>
              <a:t>Resorption (Wirkung nach ca. 30 Min)</a:t>
            </a:r>
          </a:p>
          <a:p>
            <a:pPr eaLnBrk="1" hangingPunct="1"/>
            <a:r>
              <a:rPr lang="de-DE" sz="2526" dirty="0">
                <a:ea typeface="ＭＳ Ｐゴシック" charset="-128"/>
                <a:cs typeface="ＭＳ Ｐゴシック" charset="-128"/>
              </a:rPr>
              <a:t>Lange Wirkdauer (24-36 h)- daher 1x tägliche Einnahme</a:t>
            </a:r>
          </a:p>
          <a:p>
            <a:pPr eaLnBrk="1" hangingPunct="1"/>
            <a:r>
              <a:rPr lang="de-DE" sz="2526" dirty="0">
                <a:ea typeface="ＭＳ Ｐゴシック" charset="-128"/>
                <a:cs typeface="ＭＳ Ｐゴシック" charset="-128"/>
              </a:rPr>
              <a:t>Im Harntest von Morphin unterscheidbar</a:t>
            </a:r>
          </a:p>
          <a:p>
            <a:pPr eaLnBrk="1" hangingPunct="1"/>
            <a:r>
              <a:rPr lang="de-DE" sz="2526" dirty="0">
                <a:ea typeface="ＭＳ Ｐゴシック" charset="-128"/>
                <a:cs typeface="ＭＳ Ｐゴシック" charset="-128"/>
              </a:rPr>
              <a:t>Gut wasserlöslich und mit Sirup vermischbar</a:t>
            </a:r>
          </a:p>
          <a:p>
            <a:pPr eaLnBrk="1" hangingPunct="1"/>
            <a:r>
              <a:rPr lang="de-DE" sz="2526" dirty="0">
                <a:ea typeface="ＭＳ Ｐゴシック" charset="-128"/>
                <a:cs typeface="ＭＳ Ｐゴシック" charset="-128"/>
              </a:rPr>
              <a:t>Relativ geringer Schwarzmarktwert</a:t>
            </a:r>
            <a:endParaRPr lang="de-DE" sz="2526" dirty="0" smtClean="0">
              <a:ea typeface="ＭＳ Ｐゴシック" charset="-128"/>
              <a:cs typeface="ＭＳ Ｐゴシック" charset="-128"/>
            </a:endParaRPr>
          </a:p>
          <a:p>
            <a:pPr eaLnBrk="1" hangingPunct="1"/>
            <a:r>
              <a:rPr lang="de-DE" sz="2526" dirty="0" smtClean="0">
                <a:ea typeface="ＭＳ Ｐゴシック" charset="-128"/>
                <a:cs typeface="ＭＳ Ｐゴシック" charset="-128"/>
              </a:rPr>
              <a:t>Kumulationsgefahr</a:t>
            </a:r>
            <a:endParaRPr lang="de-DE" sz="2526" dirty="0">
              <a:ea typeface="ＭＳ Ｐゴシック" charset="-128"/>
              <a:cs typeface="ＭＳ Ｐゴシック" charset="-128"/>
            </a:endParaRPr>
          </a:p>
          <a:p>
            <a:pPr eaLnBrk="1" hangingPunct="1"/>
            <a:r>
              <a:rPr lang="de-DE" sz="2526" dirty="0">
                <a:ea typeface="ＭＳ Ｐゴシック" charset="-128"/>
                <a:cs typeface="ＭＳ Ｐゴシック" charset="-128"/>
              </a:rPr>
              <a:t>Protrahiertes Entzugssyndrom</a:t>
            </a:r>
          </a:p>
          <a:p>
            <a:pPr eaLnBrk="1" hangingPunct="1"/>
            <a:r>
              <a:rPr lang="de-DE" sz="2526" dirty="0">
                <a:ea typeface="ＭＳ Ｐゴシック" charset="-128"/>
                <a:cs typeface="ＭＳ Ｐゴシック" charset="-128"/>
              </a:rPr>
              <a:t>Häufig </a:t>
            </a:r>
            <a:r>
              <a:rPr lang="de-DE" sz="2526" dirty="0" smtClean="0">
                <a:ea typeface="ＭＳ Ｐゴシック" charset="-128"/>
                <a:cs typeface="ＭＳ Ｐゴシック" charset="-128"/>
              </a:rPr>
              <a:t>Nebenwirkungen: </a:t>
            </a:r>
          </a:p>
          <a:p>
            <a:pPr eaLnBrk="1" hangingPunct="1"/>
            <a:r>
              <a:rPr lang="de-DE" sz="2526" dirty="0">
                <a:ea typeface="ＭＳ Ｐゴシック" charset="-128"/>
                <a:cs typeface="ＭＳ Ｐゴシック" charset="-128"/>
              </a:rPr>
              <a:t>Schwitzen, Gewichtszunahme,</a:t>
            </a:r>
          </a:p>
          <a:p>
            <a:pPr eaLnBrk="1" hangingPunct="1"/>
            <a:r>
              <a:rPr lang="de-DE" sz="2526" dirty="0">
                <a:ea typeface="ＭＳ Ｐゴシック" charset="-128"/>
                <a:cs typeface="ＭＳ Ｐゴシック" charset="-128"/>
              </a:rPr>
              <a:t>Libidoverlust</a:t>
            </a:r>
          </a:p>
          <a:p>
            <a:pPr eaLnBrk="1" hangingPunct="1"/>
            <a:r>
              <a:rPr lang="de-DE" sz="2526" dirty="0">
                <a:ea typeface="ＭＳ Ｐゴシック" charset="-128"/>
                <a:cs typeface="ＭＳ Ｐゴシック" charset="-128"/>
              </a:rPr>
              <a:t>Depressive Stimmung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dirty="0" smtClean="0">
                <a:ea typeface="ＭＳ Ｐゴシック" charset="-128"/>
                <a:cs typeface="ＭＳ Ｐゴシック" charset="-128"/>
              </a:rPr>
              <a:t>Substitutionsmittel</a:t>
            </a:r>
            <a:endParaRPr lang="de-DE" dirty="0">
              <a:ea typeface="ＭＳ Ｐゴシック" charset="-128"/>
              <a:cs typeface="ＭＳ Ｐゴシック" charset="-128"/>
            </a:endParaRPr>
          </a:p>
        </p:txBody>
      </p:sp>
      <p:sp>
        <p:nvSpPr>
          <p:cNvPr id="21507" name="Rectangle 3"/>
          <p:cNvSpPr>
            <a:spLocks noGrp="1" noChangeArrowheads="1"/>
          </p:cNvSpPr>
          <p:nvPr>
            <p:ph type="body" idx="1"/>
          </p:nvPr>
        </p:nvSpPr>
        <p:spPr>
          <a:xfrm>
            <a:off x="912813" y="1752600"/>
            <a:ext cx="8110537" cy="4343400"/>
          </a:xfrm>
        </p:spPr>
        <p:txBody>
          <a:bodyPr>
            <a:normAutofit fontScale="55000" lnSpcReduction="20000"/>
          </a:bodyPr>
          <a:lstStyle/>
          <a:p>
            <a:pPr eaLnBrk="1" hangingPunct="1">
              <a:lnSpc>
                <a:spcPct val="90000"/>
              </a:lnSpc>
            </a:pPr>
            <a:r>
              <a:rPr lang="de-DE" sz="4800" b="1" u="sng" dirty="0" err="1" smtClean="0">
                <a:ea typeface="ＭＳ Ｐゴシック" charset="-128"/>
                <a:cs typeface="ＭＳ Ｐゴシック" charset="-128"/>
              </a:rPr>
              <a:t>Morphine</a:t>
            </a:r>
            <a:r>
              <a:rPr lang="de-DE" sz="4800" b="1" u="sng" dirty="0" smtClean="0">
                <a:ea typeface="ＭＳ Ｐゴシック" charset="-128"/>
                <a:cs typeface="ＭＳ Ｐゴシック" charset="-128"/>
              </a:rPr>
              <a:t>: </a:t>
            </a:r>
            <a:r>
              <a:rPr lang="de-DE" sz="4800" dirty="0" smtClean="0">
                <a:ea typeface="ＭＳ Ｐゴシック" charset="-128"/>
                <a:cs typeface="ＭＳ Ｐゴシック" charset="-128"/>
              </a:rPr>
              <a:t>(</a:t>
            </a:r>
            <a:r>
              <a:rPr lang="de-DE" sz="4800" dirty="0">
                <a:ea typeface="ＭＳ Ｐゴシック" charset="-128"/>
                <a:cs typeface="ＭＳ Ｐゴシック" charset="-128"/>
              </a:rPr>
              <a:t>Substitol®, </a:t>
            </a:r>
            <a:r>
              <a:rPr lang="de-DE" sz="4800" dirty="0" err="1">
                <a:ea typeface="ＭＳ Ｐゴシック" charset="-128"/>
                <a:cs typeface="ＭＳ Ｐゴシック" charset="-128"/>
              </a:rPr>
              <a:t>Kapanol</a:t>
            </a:r>
            <a:r>
              <a:rPr lang="de-DE" sz="4800" dirty="0" smtClean="0">
                <a:ea typeface="ＭＳ Ｐゴシック" charset="-128"/>
                <a:cs typeface="ＭＳ Ｐゴシック" charset="-128"/>
              </a:rPr>
              <a:t>®, </a:t>
            </a:r>
            <a:r>
              <a:rPr lang="de-DE" sz="4800" dirty="0" err="1" smtClean="0">
                <a:ea typeface="ＭＳ Ｐゴシック" charset="-128"/>
                <a:cs typeface="ＭＳ Ｐゴシック" charset="-128"/>
              </a:rPr>
              <a:t>Compensan</a:t>
            </a:r>
            <a:r>
              <a:rPr lang="de-DE" sz="4800" dirty="0">
                <a:ea typeface="ＭＳ Ｐゴシック" charset="-128"/>
                <a:cs typeface="ＭＳ Ｐゴシック" charset="-128"/>
              </a:rPr>
              <a:t>®)</a:t>
            </a:r>
          </a:p>
          <a:p>
            <a:pPr eaLnBrk="1" hangingPunct="1">
              <a:lnSpc>
                <a:spcPct val="90000"/>
              </a:lnSpc>
            </a:pPr>
            <a:r>
              <a:rPr lang="de-DE" sz="4800" dirty="0">
                <a:ea typeface="ＭＳ Ｐゴシック" charset="-128"/>
                <a:cs typeface="ＭＳ Ｐゴシック" charset="-128"/>
              </a:rPr>
              <a:t>Von Patienten erwünschte Wirkung, gute Akzeptanz</a:t>
            </a:r>
          </a:p>
          <a:p>
            <a:pPr eaLnBrk="1" hangingPunct="1">
              <a:lnSpc>
                <a:spcPct val="90000"/>
              </a:lnSpc>
            </a:pPr>
            <a:r>
              <a:rPr lang="de-DE" sz="4800" dirty="0">
                <a:ea typeface="ＭＳ Ｐゴシック" charset="-128"/>
                <a:cs typeface="ＭＳ Ｐゴシック" charset="-128"/>
              </a:rPr>
              <a:t>Rascher Wirkungseintritt (ca. 20- 30 Min)</a:t>
            </a:r>
          </a:p>
          <a:p>
            <a:pPr eaLnBrk="1" hangingPunct="1">
              <a:lnSpc>
                <a:spcPct val="90000"/>
              </a:lnSpc>
            </a:pPr>
            <a:r>
              <a:rPr lang="de-DE" sz="4800" dirty="0">
                <a:ea typeface="ＭＳ Ｐゴシック" charset="-128"/>
                <a:cs typeface="ＭＳ Ｐゴシック" charset="-128"/>
              </a:rPr>
              <a:t>Lange Wirkdauer (24 h) daher tgl. Einmalgabe möglich</a:t>
            </a:r>
          </a:p>
          <a:p>
            <a:pPr eaLnBrk="1" hangingPunct="1">
              <a:lnSpc>
                <a:spcPct val="90000"/>
              </a:lnSpc>
            </a:pPr>
            <a:r>
              <a:rPr lang="de-DE" sz="4800" dirty="0">
                <a:ea typeface="ＭＳ Ｐゴシック" charset="-128"/>
                <a:cs typeface="ＭＳ Ｐゴシック" charset="-128"/>
              </a:rPr>
              <a:t>Im Harntest von Heroin nicht unterscheidbar</a:t>
            </a:r>
          </a:p>
          <a:p>
            <a:pPr eaLnBrk="1" hangingPunct="1">
              <a:lnSpc>
                <a:spcPct val="90000"/>
              </a:lnSpc>
            </a:pPr>
            <a:r>
              <a:rPr lang="de-DE" sz="4800" dirty="0">
                <a:ea typeface="ＭＳ Ｐゴシック" charset="-128"/>
                <a:cs typeface="ＭＳ Ｐゴシック" charset="-128"/>
              </a:rPr>
              <a:t>Hoher Schwarzmarktwert</a:t>
            </a:r>
          </a:p>
          <a:p>
            <a:pPr eaLnBrk="1" hangingPunct="1">
              <a:lnSpc>
                <a:spcPct val="90000"/>
              </a:lnSpc>
            </a:pPr>
            <a:r>
              <a:rPr lang="de-DE" sz="4800" dirty="0" err="1">
                <a:ea typeface="ＭＳ Ｐゴシック" charset="-128"/>
                <a:cs typeface="ＭＳ Ｐゴシック" charset="-128"/>
              </a:rPr>
              <a:t>i.v</a:t>
            </a:r>
            <a:r>
              <a:rPr lang="de-DE" sz="4800" dirty="0" smtClean="0">
                <a:ea typeface="ＭＳ Ｐゴシック" charset="-128"/>
                <a:cs typeface="ＭＳ Ｐゴシック" charset="-128"/>
              </a:rPr>
              <a:t>. </a:t>
            </a:r>
            <a:r>
              <a:rPr lang="de-DE" sz="4800" dirty="0">
                <a:ea typeface="ＭＳ Ｐゴシック" charset="-128"/>
                <a:cs typeface="ＭＳ Ｐゴシック" charset="-128"/>
              </a:rPr>
              <a:t>Konsum</a:t>
            </a:r>
            <a:endParaRPr lang="de-DE" sz="4800" dirty="0" smtClean="0">
              <a:ea typeface="ＭＳ Ｐゴシック" charset="-128"/>
              <a:cs typeface="ＭＳ Ｐゴシック" charset="-128"/>
            </a:endParaRPr>
          </a:p>
          <a:p>
            <a:pPr eaLnBrk="1" hangingPunct="1">
              <a:lnSpc>
                <a:spcPct val="90000"/>
              </a:lnSpc>
              <a:buNone/>
            </a:pPr>
            <a:endParaRPr lang="de-DE" sz="4800" dirty="0" smtClean="0">
              <a:ea typeface="ＭＳ Ｐゴシック" charset="-128"/>
              <a:cs typeface="ＭＳ Ｐゴシック" charset="-128"/>
            </a:endParaRPr>
          </a:p>
          <a:p>
            <a:pPr eaLnBrk="1" hangingPunct="1">
              <a:lnSpc>
                <a:spcPct val="90000"/>
              </a:lnSpc>
              <a:buFont typeface="Wingdings" charset="2"/>
              <a:buNone/>
            </a:pPr>
            <a:endParaRPr lang="de-DE" sz="1600" dirty="0" smtClean="0">
              <a:ea typeface="ＭＳ Ｐゴシック" charset="-128"/>
              <a:cs typeface="ＭＳ Ｐゴシック" charset="-128"/>
            </a:endParaRPr>
          </a:p>
          <a:p>
            <a:pPr eaLnBrk="1" hangingPunct="1">
              <a:lnSpc>
                <a:spcPct val="90000"/>
              </a:lnSpc>
            </a:pPr>
            <a:endParaRPr lang="de-DE" sz="2800" dirty="0">
              <a:ea typeface="ＭＳ Ｐゴシック" charset="-128"/>
              <a:cs typeface="ＭＳ Ｐゴシック"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71538" y="533400"/>
            <a:ext cx="8162925" cy="838200"/>
          </a:xfrm>
        </p:spPr>
        <p:txBody>
          <a:bodyPr/>
          <a:lstStyle/>
          <a:p>
            <a:pPr eaLnBrk="1" hangingPunct="1"/>
            <a:r>
              <a:rPr lang="de-DE" dirty="0" smtClean="0">
                <a:ea typeface="ＭＳ Ｐゴシック" charset="-128"/>
                <a:cs typeface="ＭＳ Ｐゴシック" charset="-128"/>
              </a:rPr>
              <a:t>Substitutionsmittel</a:t>
            </a:r>
            <a:endParaRPr lang="de-DE" dirty="0">
              <a:ea typeface="ＭＳ Ｐゴシック" charset="-128"/>
              <a:cs typeface="ＭＳ Ｐゴシック" charset="-128"/>
            </a:endParaRPr>
          </a:p>
        </p:txBody>
      </p:sp>
      <p:sp>
        <p:nvSpPr>
          <p:cNvPr id="23555" name="Rectangle 3"/>
          <p:cNvSpPr>
            <a:spLocks noGrp="1" noChangeArrowheads="1"/>
          </p:cNvSpPr>
          <p:nvPr>
            <p:ph type="body" idx="1"/>
          </p:nvPr>
        </p:nvSpPr>
        <p:spPr>
          <a:xfrm>
            <a:off x="912813" y="1828800"/>
            <a:ext cx="8110537" cy="4267200"/>
          </a:xfrm>
        </p:spPr>
        <p:txBody>
          <a:bodyPr>
            <a:noAutofit/>
          </a:bodyPr>
          <a:lstStyle/>
          <a:p>
            <a:pPr eaLnBrk="1" hangingPunct="1">
              <a:lnSpc>
                <a:spcPct val="90000"/>
              </a:lnSpc>
            </a:pPr>
            <a:r>
              <a:rPr lang="de-DE" sz="1400" b="1" u="sng" dirty="0" smtClean="0">
                <a:ea typeface="ＭＳ Ｐゴシック" charset="-128"/>
                <a:cs typeface="ＭＳ Ｐゴシック" charset="-128"/>
              </a:rPr>
              <a:t>Buprenorphin: </a:t>
            </a:r>
            <a:r>
              <a:rPr lang="de-DE" sz="1400" dirty="0" smtClean="0">
                <a:ea typeface="ＭＳ Ｐゴシック" charset="-128"/>
                <a:cs typeface="ＭＳ Ｐゴシック" charset="-128"/>
              </a:rPr>
              <a:t> </a:t>
            </a:r>
            <a:r>
              <a:rPr lang="de-DE" sz="1400" dirty="0">
                <a:ea typeface="ＭＳ Ｐゴシック" charset="-128"/>
                <a:cs typeface="ＭＳ Ｐゴシック" charset="-128"/>
              </a:rPr>
              <a:t>(</a:t>
            </a:r>
            <a:r>
              <a:rPr lang="de-DE" sz="1400" dirty="0" err="1">
                <a:ea typeface="ＭＳ Ｐゴシック" charset="-128"/>
                <a:cs typeface="ＭＳ Ｐゴシック" charset="-128"/>
              </a:rPr>
              <a:t>Subutex</a:t>
            </a:r>
            <a:r>
              <a:rPr lang="de-DE" sz="1400" dirty="0">
                <a:ea typeface="ＭＳ Ｐゴシック" charset="-128"/>
                <a:cs typeface="ＭＳ Ｐゴシック" charset="-128"/>
              </a:rPr>
              <a:t>®, </a:t>
            </a:r>
            <a:r>
              <a:rPr lang="de-DE" sz="1400" dirty="0" err="1">
                <a:ea typeface="ＭＳ Ｐゴシック" charset="-128"/>
                <a:cs typeface="ＭＳ Ｐゴシック" charset="-128"/>
              </a:rPr>
              <a:t>Temgesic</a:t>
            </a:r>
            <a:r>
              <a:rPr lang="de-DE" sz="1400" dirty="0">
                <a:ea typeface="ＭＳ Ｐゴシック" charset="-128"/>
                <a:cs typeface="ＭＳ Ｐゴシック" charset="-128"/>
              </a:rPr>
              <a:t>®, </a:t>
            </a:r>
            <a:r>
              <a:rPr lang="de-DE" sz="1400" dirty="0" err="1">
                <a:ea typeface="ＭＳ Ｐゴシック" charset="-128"/>
                <a:cs typeface="ＭＳ Ｐゴシック" charset="-128"/>
              </a:rPr>
              <a:t>Suboxone</a:t>
            </a:r>
            <a:r>
              <a:rPr lang="de-DE" sz="1400" dirty="0">
                <a:ea typeface="ＭＳ Ｐゴシック" charset="-128"/>
                <a:cs typeface="ＭＳ Ｐゴシック" charset="-128"/>
              </a:rPr>
              <a:t>®)</a:t>
            </a:r>
          </a:p>
          <a:p>
            <a:pPr eaLnBrk="1" hangingPunct="1">
              <a:lnSpc>
                <a:spcPct val="90000"/>
              </a:lnSpc>
            </a:pPr>
            <a:r>
              <a:rPr lang="de-DE" sz="1400" dirty="0">
                <a:ea typeface="ＭＳ Ｐゴシック" charset="-128"/>
                <a:cs typeface="ＭＳ Ｐゴシック" charset="-128"/>
              </a:rPr>
              <a:t>Rascher Wirkungseintritt (ca. 15- 20 Min)</a:t>
            </a:r>
          </a:p>
          <a:p>
            <a:pPr eaLnBrk="1" hangingPunct="1">
              <a:lnSpc>
                <a:spcPct val="90000"/>
              </a:lnSpc>
            </a:pPr>
            <a:r>
              <a:rPr lang="de-DE" sz="1400" dirty="0">
                <a:ea typeface="ＭＳ Ｐゴシック" charset="-128"/>
                <a:cs typeface="ＭＳ Ｐゴシック" charset="-128"/>
              </a:rPr>
              <a:t>Im Harntest von Heroin unterscheidbar</a:t>
            </a:r>
            <a:endParaRPr lang="de-DE" sz="1400" dirty="0" smtClean="0">
              <a:ea typeface="ＭＳ Ｐゴシック" charset="-128"/>
              <a:cs typeface="ＭＳ Ｐゴシック" charset="-128"/>
            </a:endParaRPr>
          </a:p>
          <a:p>
            <a:pPr eaLnBrk="1" hangingPunct="1">
              <a:lnSpc>
                <a:spcPct val="90000"/>
              </a:lnSpc>
            </a:pPr>
            <a:r>
              <a:rPr lang="de-DE" sz="1400" dirty="0" smtClean="0">
                <a:ea typeface="ＭＳ Ｐゴシック" charset="-128"/>
                <a:cs typeface="ＭＳ Ｐゴシック" charset="-128"/>
              </a:rPr>
              <a:t>Lange </a:t>
            </a:r>
            <a:r>
              <a:rPr lang="de-DE" sz="1400" dirty="0">
                <a:ea typeface="ＭＳ Ｐゴシック" charset="-128"/>
                <a:cs typeface="ＭＳ Ｐゴシック" charset="-128"/>
              </a:rPr>
              <a:t>Wirkdauer (24-72h)</a:t>
            </a:r>
          </a:p>
          <a:p>
            <a:pPr eaLnBrk="1" hangingPunct="1">
              <a:lnSpc>
                <a:spcPct val="90000"/>
              </a:lnSpc>
            </a:pPr>
            <a:r>
              <a:rPr lang="de-DE" sz="1400" dirty="0">
                <a:ea typeface="ＭＳ Ｐゴシック" charset="-128"/>
                <a:cs typeface="ＭＳ Ｐゴシック" charset="-128"/>
              </a:rPr>
              <a:t>Nebenwirkungsarm</a:t>
            </a:r>
          </a:p>
          <a:p>
            <a:pPr eaLnBrk="1" hangingPunct="1">
              <a:lnSpc>
                <a:spcPct val="90000"/>
              </a:lnSpc>
            </a:pPr>
            <a:r>
              <a:rPr lang="de-DE" sz="1400" dirty="0">
                <a:ea typeface="ＭＳ Ｐゴシック" charset="-128"/>
                <a:cs typeface="ＭＳ Ｐゴシック" charset="-128"/>
              </a:rPr>
              <a:t>Antriebssteigern resp. leicht antidepressive Wirkung</a:t>
            </a:r>
          </a:p>
          <a:p>
            <a:pPr eaLnBrk="1" hangingPunct="1">
              <a:lnSpc>
                <a:spcPct val="90000"/>
              </a:lnSpc>
            </a:pPr>
            <a:r>
              <a:rPr lang="de-DE" sz="1400" dirty="0">
                <a:ea typeface="ＭＳ Ｐゴシック" charset="-128"/>
                <a:cs typeface="ＭＳ Ｐゴシック" charset="-128"/>
              </a:rPr>
              <a:t>Partieller </a:t>
            </a:r>
            <a:r>
              <a:rPr lang="de-DE" sz="1400" dirty="0" err="1">
                <a:ea typeface="ＭＳ Ｐゴシック" charset="-128"/>
                <a:cs typeface="ＭＳ Ｐゴシック" charset="-128"/>
              </a:rPr>
              <a:t>Agonist</a:t>
            </a:r>
            <a:r>
              <a:rPr lang="de-DE" sz="1400" dirty="0">
                <a:ea typeface="ＭＳ Ｐゴシック" charset="-128"/>
                <a:cs typeface="ＭＳ Ｐゴシック" charset="-128"/>
              </a:rPr>
              <a:t>/ Antagonist (geringe Atemdepression aber auch geringere Euphorie)</a:t>
            </a:r>
          </a:p>
          <a:p>
            <a:pPr eaLnBrk="1" hangingPunct="1">
              <a:lnSpc>
                <a:spcPct val="90000"/>
              </a:lnSpc>
            </a:pPr>
            <a:r>
              <a:rPr lang="de-DE" sz="1400" dirty="0">
                <a:ea typeface="ＭＳ Ｐゴシック" charset="-128"/>
                <a:cs typeface="ＭＳ Ｐゴシック" charset="-128"/>
              </a:rPr>
              <a:t>Entzugssyndrom bei Einstellung und Umstellung</a:t>
            </a:r>
            <a:endParaRPr lang="de-DE" sz="1400" dirty="0" smtClean="0">
              <a:ea typeface="ＭＳ Ｐゴシック" charset="-128"/>
              <a:cs typeface="ＭＳ Ｐゴシック" charset="-128"/>
            </a:endParaRPr>
          </a:p>
          <a:p>
            <a:pPr eaLnBrk="1" hangingPunct="1">
              <a:lnSpc>
                <a:spcPct val="90000"/>
              </a:lnSpc>
            </a:pPr>
            <a:r>
              <a:rPr lang="de-DE" sz="1400" dirty="0" smtClean="0">
                <a:ea typeface="ＭＳ Ｐゴシック" charset="-128"/>
                <a:cs typeface="ＭＳ Ｐゴシック" charset="-128"/>
              </a:rPr>
              <a:t>Gew</a:t>
            </a:r>
            <a:r>
              <a:rPr lang="de-DE" sz="1400" dirty="0">
                <a:ea typeface="ＭＳ Ｐゴシック" charset="-128"/>
                <a:cs typeface="ＭＳ Ｐゴシック" charset="-128"/>
              </a:rPr>
              <a:t>. Schwarzmarktwert bei Missbrauch (nasal, </a:t>
            </a:r>
            <a:r>
              <a:rPr lang="de-DE" sz="1400" dirty="0" err="1">
                <a:ea typeface="ＭＳ Ｐゴシック" charset="-128"/>
                <a:cs typeface="ＭＳ Ｐゴシック" charset="-128"/>
              </a:rPr>
              <a:t>i.v-</a:t>
            </a:r>
            <a:r>
              <a:rPr lang="de-DE" sz="1400" dirty="0">
                <a:ea typeface="ＭＳ Ｐゴシック" charset="-128"/>
                <a:cs typeface="ＭＳ Ｐゴシック" charset="-128"/>
              </a:rPr>
              <a:t> Konsum: aufputschende Wirkung, </a:t>
            </a:r>
            <a:r>
              <a:rPr lang="de-DE" sz="1400" dirty="0" err="1">
                <a:ea typeface="ＭＳ Ｐゴシック" charset="-128"/>
                <a:cs typeface="ＭＳ Ｐゴシック" charset="-128"/>
              </a:rPr>
              <a:t>ausser</a:t>
            </a:r>
            <a:r>
              <a:rPr lang="de-DE" sz="1400" dirty="0">
                <a:ea typeface="ＭＳ Ｐゴシック" charset="-128"/>
                <a:cs typeface="ＭＳ Ｐゴシック" charset="-128"/>
              </a:rPr>
              <a:t> </a:t>
            </a:r>
            <a:r>
              <a:rPr lang="de-DE" sz="1400" dirty="0" err="1">
                <a:ea typeface="ＭＳ Ｐゴシック" charset="-128"/>
                <a:cs typeface="ＭＳ Ｐゴシック" charset="-128"/>
              </a:rPr>
              <a:t>Suboxone</a:t>
            </a:r>
            <a:r>
              <a:rPr lang="de-DE" sz="1400" dirty="0">
                <a:ea typeface="ＭＳ Ｐゴシック" charset="-128"/>
                <a:cs typeface="ＭＳ Ｐゴシック" charset="-128"/>
              </a:rPr>
              <a:t>)</a:t>
            </a:r>
          </a:p>
          <a:p>
            <a:pPr eaLnBrk="1" hangingPunct="1">
              <a:lnSpc>
                <a:spcPct val="90000"/>
              </a:lnSpc>
            </a:pPr>
            <a:endParaRPr lang="de-DE" sz="1400"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752528" y="1125690"/>
            <a:ext cx="7760446" cy="3970318"/>
          </a:xfrm>
          <a:prstGeom prst="rect">
            <a:avLst/>
          </a:prstGeom>
        </p:spPr>
        <p:txBody>
          <a:bodyPr wrap="square">
            <a:spAutoFit/>
          </a:bodyPr>
          <a:lstStyle/>
          <a:p>
            <a:r>
              <a:rPr lang="de-DE" b="1" u="sng" dirty="0" smtClean="0"/>
              <a:t>Psychische Krankheiten und Fahrtauglichkeit:</a:t>
            </a:r>
          </a:p>
          <a:p>
            <a:endParaRPr lang="de-DE" dirty="0" smtClean="0"/>
          </a:p>
          <a:p>
            <a:pPr algn="just"/>
            <a:r>
              <a:rPr lang="de-DE" b="1" dirty="0" smtClean="0"/>
              <a:t>Schizophrene</a:t>
            </a:r>
            <a:r>
              <a:rPr lang="de-DE" dirty="0" smtClean="0"/>
              <a:t> und </a:t>
            </a:r>
            <a:r>
              <a:rPr lang="de-DE" b="1" dirty="0" smtClean="0"/>
              <a:t>affektive Psychosen </a:t>
            </a:r>
            <a:r>
              <a:rPr lang="de-DE" dirty="0" smtClean="0"/>
              <a:t>gehen mit einer Vielzahl neurobiologischer Auffälligkeiten einher, die oft dazu führen, dass Leistungen wie </a:t>
            </a:r>
            <a:r>
              <a:rPr lang="de-DE" u="sng" dirty="0" smtClean="0"/>
              <a:t>Wahrnehmung, Aufmerksamkeit, Lernen und Gedächtnis oder das Denken </a:t>
            </a:r>
            <a:r>
              <a:rPr lang="de-DE" dirty="0" smtClean="0"/>
              <a:t>auch nach weitgehender Remission der psychopathologischen Symptomatik beeinträchtigt sind. </a:t>
            </a:r>
          </a:p>
          <a:p>
            <a:pPr algn="just"/>
            <a:endParaRPr lang="de-DE" dirty="0" smtClean="0"/>
          </a:p>
          <a:p>
            <a:pPr algn="just"/>
            <a:r>
              <a:rPr lang="de-DE" dirty="0" smtClean="0"/>
              <a:t>Untersuchungen zu Fragen der Fahrtüchtigkeit belegen, dass je nach Medikamentengruppe etwa </a:t>
            </a:r>
            <a:r>
              <a:rPr lang="de-DE" b="1" dirty="0" smtClean="0"/>
              <a:t>60- 70% </a:t>
            </a:r>
            <a:r>
              <a:rPr lang="de-DE" dirty="0" smtClean="0"/>
              <a:t>der Patienten mit depressiven oder schizophrenen Erkrankungen:  </a:t>
            </a:r>
          </a:p>
          <a:p>
            <a:pPr algn="just">
              <a:buFont typeface="Arial"/>
              <a:buChar char="•"/>
            </a:pPr>
            <a:r>
              <a:rPr lang="de-DE" dirty="0" smtClean="0"/>
              <a:t>   kurz vor der Entlassung aus stationärer Behandlung und </a:t>
            </a:r>
          </a:p>
          <a:p>
            <a:pPr algn="just">
              <a:buFont typeface="Arial"/>
              <a:buChar char="•"/>
            </a:pPr>
            <a:r>
              <a:rPr lang="de-DE" dirty="0" smtClean="0"/>
              <a:t> unter pharmakologischen </a:t>
            </a:r>
            <a:r>
              <a:rPr lang="de-DE" dirty="0" err="1" smtClean="0"/>
              <a:t>Steady−</a:t>
            </a:r>
            <a:r>
              <a:rPr lang="de-DE" dirty="0" smtClean="0"/>
              <a:t> </a:t>
            </a:r>
            <a:r>
              <a:rPr lang="de-DE" dirty="0" err="1" smtClean="0"/>
              <a:t>State−</a:t>
            </a:r>
            <a:r>
              <a:rPr lang="de-DE" dirty="0" smtClean="0"/>
              <a:t> Bedingungen nicht die geforderten Mindestleistungen an die psychomotorische Leistungsfähigkeit erfüllen</a:t>
            </a:r>
            <a:endParaRPr lang="de-DE" dirty="0"/>
          </a:p>
        </p:txBody>
      </p:sp>
      <p:sp>
        <p:nvSpPr>
          <p:cNvPr id="3" name="Titel 2"/>
          <p:cNvSpPr>
            <a:spLocks noGrp="1"/>
          </p:cNvSpPr>
          <p:nvPr>
            <p:ph type="title"/>
          </p:nvPr>
        </p:nvSpPr>
        <p:spPr>
          <a:xfrm>
            <a:off x="549275" y="107576"/>
            <a:ext cx="8042276" cy="6163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243551" y="421968"/>
            <a:ext cx="8541648" cy="6740308"/>
          </a:xfrm>
          <a:prstGeom prst="rect">
            <a:avLst/>
          </a:prstGeom>
        </p:spPr>
        <p:txBody>
          <a:bodyPr wrap="square">
            <a:spAutoFit/>
          </a:bodyPr>
          <a:lstStyle/>
          <a:p>
            <a:endParaRPr lang="de-DE" b="1" u="sng" dirty="0" smtClean="0"/>
          </a:p>
          <a:p>
            <a:r>
              <a:rPr lang="de-DE" b="1" u="sng" dirty="0" smtClean="0"/>
              <a:t>Gefährdungsindex für Psychopharmaka:</a:t>
            </a:r>
          </a:p>
          <a:p>
            <a:endParaRPr lang="de-DE" dirty="0" smtClean="0"/>
          </a:p>
          <a:p>
            <a:r>
              <a:rPr lang="de-DE" dirty="0" smtClean="0"/>
              <a:t> </a:t>
            </a:r>
            <a:r>
              <a:rPr lang="de-DE" b="1" dirty="0" smtClean="0"/>
              <a:t>Analgetika</a:t>
            </a:r>
          </a:p>
          <a:p>
            <a:endParaRPr lang="de-DE" b="1" dirty="0" smtClean="0"/>
          </a:p>
          <a:p>
            <a:r>
              <a:rPr lang="de-DE" b="1" dirty="0" err="1" smtClean="0"/>
              <a:t>Antikonvulsiva</a:t>
            </a:r>
            <a:endParaRPr lang="de-DE" b="1" dirty="0" smtClean="0"/>
          </a:p>
          <a:p>
            <a:endParaRPr lang="de-DE" b="1" dirty="0" smtClean="0"/>
          </a:p>
          <a:p>
            <a:r>
              <a:rPr lang="de-DE" b="1" dirty="0" smtClean="0"/>
              <a:t>Antidepressiva</a:t>
            </a:r>
          </a:p>
          <a:p>
            <a:endParaRPr lang="de-DE" b="1" dirty="0" smtClean="0"/>
          </a:p>
          <a:p>
            <a:r>
              <a:rPr lang="de-DE" b="1" dirty="0" err="1" smtClean="0"/>
              <a:t>Antihistaminika</a:t>
            </a:r>
            <a:endParaRPr lang="de-DE" b="1" dirty="0" smtClean="0"/>
          </a:p>
          <a:p>
            <a:endParaRPr lang="de-DE" b="1" dirty="0" smtClean="0"/>
          </a:p>
          <a:p>
            <a:r>
              <a:rPr lang="de-DE" b="1" dirty="0" err="1" smtClean="0"/>
              <a:t>Neuroleptika</a:t>
            </a:r>
            <a:endParaRPr lang="de-DE" b="1" dirty="0" smtClean="0"/>
          </a:p>
          <a:p>
            <a:endParaRPr lang="de-DE" b="1" dirty="0" smtClean="0"/>
          </a:p>
          <a:p>
            <a:r>
              <a:rPr lang="de-DE" b="1" dirty="0" smtClean="0"/>
              <a:t>Benzodiazepine</a:t>
            </a:r>
          </a:p>
          <a:p>
            <a:endParaRPr lang="de-DE" b="1" dirty="0" smtClean="0"/>
          </a:p>
          <a:p>
            <a:r>
              <a:rPr lang="de-DE" b="1" dirty="0" err="1" smtClean="0"/>
              <a:t>Anticholinergika</a:t>
            </a:r>
            <a:r>
              <a:rPr lang="de-DE" b="1" dirty="0" smtClean="0"/>
              <a:t>	       </a:t>
            </a:r>
          </a:p>
          <a:p>
            <a:endParaRPr lang="de-DE" dirty="0" smtClean="0"/>
          </a:p>
          <a:p>
            <a:r>
              <a:rPr lang="de-DE" dirty="0" smtClean="0"/>
              <a:t>                                       0,0   0,5   1,0   1,5   2,0   2,5   3,0   3,5   4,0</a:t>
            </a:r>
          </a:p>
          <a:p>
            <a:r>
              <a:rPr lang="de-DE" dirty="0" smtClean="0"/>
              <a:t>                                                </a:t>
            </a:r>
            <a:r>
              <a:rPr lang="de-DE" b="1" dirty="0" smtClean="0"/>
              <a:t>mittlerer  Gefährdungsindex</a:t>
            </a:r>
          </a:p>
          <a:p>
            <a:endParaRPr lang="de-DE" dirty="0" smtClean="0"/>
          </a:p>
          <a:p>
            <a:r>
              <a:rPr lang="de-DE" dirty="0" smtClean="0"/>
              <a:t>Beeinträchtigung</a:t>
            </a:r>
          </a:p>
          <a:p>
            <a:r>
              <a:rPr lang="de-DE" dirty="0" smtClean="0"/>
              <a:t>1,0 = keine      3,0 = deutliche</a:t>
            </a:r>
          </a:p>
          <a:p>
            <a:r>
              <a:rPr lang="de-DE" dirty="0" smtClean="0"/>
              <a:t>2,0 = leichte    4,0 = ernsthafte</a:t>
            </a:r>
          </a:p>
          <a:p>
            <a:endParaRPr lang="de-DE" dirty="0" smtClean="0"/>
          </a:p>
        </p:txBody>
      </p:sp>
      <p:cxnSp>
        <p:nvCxnSpPr>
          <p:cNvPr id="4" name="Gerade Verbindung 3"/>
          <p:cNvCxnSpPr/>
          <p:nvPr/>
        </p:nvCxnSpPr>
        <p:spPr>
          <a:xfrm>
            <a:off x="2661654" y="4995146"/>
            <a:ext cx="476662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Gerade Verbindung 5"/>
          <p:cNvCxnSpPr/>
          <p:nvPr/>
        </p:nvCxnSpPr>
        <p:spPr>
          <a:xfrm rot="5400000" flipH="1" flipV="1">
            <a:off x="843871" y="2774511"/>
            <a:ext cx="363556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Gerade Verbindung 7"/>
          <p:cNvCxnSpPr/>
          <p:nvPr/>
        </p:nvCxnSpPr>
        <p:spPr>
          <a:xfrm>
            <a:off x="2660859" y="4731436"/>
            <a:ext cx="4088956" cy="158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flipV="1">
            <a:off x="2662449" y="4151140"/>
            <a:ext cx="3880199" cy="1739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flipV="1">
            <a:off x="2660860" y="3580111"/>
            <a:ext cx="3427891" cy="3479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2661654" y="3115546"/>
            <a:ext cx="3044376" cy="158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2660860" y="2540201"/>
            <a:ext cx="2766827" cy="158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flipV="1">
            <a:off x="2662449" y="1964856"/>
            <a:ext cx="2505087" cy="1739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2660860" y="957522"/>
            <a:ext cx="7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2662449" y="1409635"/>
            <a:ext cx="2244934" cy="158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rot="16200000" flipV="1">
            <a:off x="658440" y="3116736"/>
            <a:ext cx="4002451" cy="7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itel 14"/>
          <p:cNvSpPr>
            <a:spLocks noGrp="1"/>
          </p:cNvSpPr>
          <p:nvPr>
            <p:ph type="title"/>
          </p:nvPr>
        </p:nvSpPr>
        <p:spPr>
          <a:xfrm>
            <a:off x="549275" y="-483854"/>
            <a:ext cx="8042276" cy="483854"/>
          </a:xfrm>
        </p:spPr>
        <p:txBody>
          <a:bodyPr/>
          <a:lstStyle/>
          <a:p>
            <a:r>
              <a:rPr lang="de-DE" dirty="0" smtClean="0"/>
              <a:t>                        </a:t>
            </a:r>
            <a:r>
              <a:rPr lang="de-DE" sz="4400" dirty="0" smtClean="0"/>
              <a:t>Fahrtauglichkeit</a:t>
            </a:r>
            <a:endParaRPr lang="de-DE" sz="4400" dirty="0"/>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282198" y="1529837"/>
            <a:ext cx="8622718" cy="4924425"/>
          </a:xfrm>
          <a:prstGeom prst="rect">
            <a:avLst/>
          </a:prstGeom>
        </p:spPr>
        <p:txBody>
          <a:bodyPr wrap="square">
            <a:spAutoFit/>
          </a:bodyPr>
          <a:lstStyle/>
          <a:p>
            <a:r>
              <a:rPr lang="de-DE" b="1" u="sng" dirty="0" smtClean="0"/>
              <a:t>Pharmakologischer </a:t>
            </a:r>
            <a:r>
              <a:rPr lang="de-DE" b="1" u="sng" dirty="0"/>
              <a:t>Effekte </a:t>
            </a:r>
            <a:r>
              <a:rPr lang="de-DE" b="1" u="sng" dirty="0" smtClean="0"/>
              <a:t>bzgl. neuropsychologischer Funktionen: </a:t>
            </a:r>
          </a:p>
          <a:p>
            <a:endParaRPr lang="de-DE" dirty="0" smtClean="0"/>
          </a:p>
          <a:p>
            <a:r>
              <a:rPr lang="de-DE" sz="1400" b="1" dirty="0"/>
              <a:t>Substanzen</a:t>
            </a:r>
            <a:r>
              <a:rPr lang="de-DE" sz="1400" b="1" dirty="0" smtClean="0"/>
              <a:t>                    Psychomotorik    Aufmerksamkeit    Gedächtnis     </a:t>
            </a:r>
            <a:r>
              <a:rPr lang="de-DE" sz="1400" b="1" dirty="0" err="1" smtClean="0"/>
              <a:t>Exekut.Funkt</a:t>
            </a:r>
            <a:r>
              <a:rPr lang="de-DE" sz="1400" b="1" dirty="0" smtClean="0"/>
              <a:t>.     </a:t>
            </a:r>
            <a:r>
              <a:rPr lang="de-DE" sz="1400" b="1" dirty="0" err="1" smtClean="0"/>
              <a:t>Outcome</a:t>
            </a:r>
            <a:endParaRPr lang="de-DE" sz="1400" b="1" dirty="0" smtClean="0"/>
          </a:p>
          <a:p>
            <a:endParaRPr lang="de-DE" sz="1400" dirty="0" smtClean="0"/>
          </a:p>
          <a:p>
            <a:endParaRPr lang="de-DE" sz="1400" dirty="0" smtClean="0"/>
          </a:p>
          <a:p>
            <a:r>
              <a:rPr lang="de-DE" sz="1400" b="1" dirty="0" smtClean="0"/>
              <a:t>Benzodiazepine </a:t>
            </a:r>
            <a:r>
              <a:rPr lang="de-DE" sz="1400" dirty="0" smtClean="0"/>
              <a:t>		          </a:t>
            </a:r>
            <a:r>
              <a:rPr lang="de-DE" sz="1400" b="1" dirty="0" smtClean="0"/>
              <a:t>- -		         -	                   - -         	         -                   - 	 </a:t>
            </a:r>
          </a:p>
          <a:p>
            <a:endParaRPr lang="de-DE" sz="1400" dirty="0" smtClean="0"/>
          </a:p>
          <a:p>
            <a:r>
              <a:rPr lang="de-DE" sz="1400" b="1" dirty="0" smtClean="0"/>
              <a:t>Antidepressiva</a:t>
            </a:r>
            <a:r>
              <a:rPr lang="de-DE" sz="1400" b="1" dirty="0"/>
              <a:t>:</a:t>
            </a:r>
          </a:p>
          <a:p>
            <a:r>
              <a:rPr lang="de-DE" sz="1400" b="1" dirty="0" err="1"/>
              <a:t>Tri−/</a:t>
            </a:r>
            <a:r>
              <a:rPr lang="de-DE" sz="1400" b="1" dirty="0" err="1" smtClean="0"/>
              <a:t>Tetrazyklika</a:t>
            </a:r>
            <a:r>
              <a:rPr lang="de-DE" sz="1400" dirty="0" smtClean="0"/>
              <a:t>		</a:t>
            </a:r>
            <a:r>
              <a:rPr lang="de-DE" sz="1400" b="1" dirty="0" smtClean="0"/>
              <a:t>- -			-			- -			-		-</a:t>
            </a:r>
            <a:r>
              <a:rPr lang="de-DE" sz="1400" dirty="0" smtClean="0"/>
              <a:t>/? </a:t>
            </a:r>
          </a:p>
          <a:p>
            <a:r>
              <a:rPr lang="de-DE" sz="1400" b="1" dirty="0"/>
              <a:t>Selektive </a:t>
            </a:r>
            <a:r>
              <a:rPr lang="de-DE" sz="1400" b="1" dirty="0" err="1" smtClean="0"/>
              <a:t>Antidepr</a:t>
            </a:r>
            <a:r>
              <a:rPr lang="de-DE" sz="1400" b="1" dirty="0" smtClean="0"/>
              <a:t>.</a:t>
            </a:r>
            <a:r>
              <a:rPr lang="de-DE" sz="1400" dirty="0" smtClean="0"/>
              <a:t> 		k/?			k/?			+/?			k/?		+/?  </a:t>
            </a:r>
          </a:p>
          <a:p>
            <a:endParaRPr lang="de-DE" sz="1400" dirty="0" smtClean="0"/>
          </a:p>
          <a:p>
            <a:r>
              <a:rPr lang="de-DE" sz="1400" b="1" dirty="0" smtClean="0"/>
              <a:t>Antipsychotika</a:t>
            </a:r>
            <a:r>
              <a:rPr lang="de-DE" sz="1400" b="1" dirty="0"/>
              <a:t>:</a:t>
            </a:r>
          </a:p>
          <a:p>
            <a:r>
              <a:rPr lang="de-DE" sz="1400" b="1" dirty="0" err="1" smtClean="0"/>
              <a:t>Typika</a:t>
            </a:r>
            <a:r>
              <a:rPr lang="de-DE" sz="1400" dirty="0" smtClean="0"/>
              <a:t>				k/?			k/+			k/</a:t>
            </a:r>
            <a:r>
              <a:rPr lang="de-DE" sz="1400" b="1" dirty="0" smtClean="0"/>
              <a:t>-</a:t>
            </a:r>
            <a:r>
              <a:rPr lang="de-DE" sz="1400" dirty="0" smtClean="0"/>
              <a:t>			k/</a:t>
            </a:r>
            <a:r>
              <a:rPr lang="de-DE" sz="1400" b="1" dirty="0" smtClean="0"/>
              <a:t>-</a:t>
            </a:r>
            <a:r>
              <a:rPr lang="de-DE" sz="1400" dirty="0" smtClean="0"/>
              <a:t>		</a:t>
            </a:r>
            <a:r>
              <a:rPr lang="de-DE" sz="1400" b="1" dirty="0" smtClean="0"/>
              <a:t>-</a:t>
            </a:r>
            <a:r>
              <a:rPr lang="de-DE" sz="1400" dirty="0" smtClean="0"/>
              <a:t>/? </a:t>
            </a:r>
          </a:p>
          <a:p>
            <a:r>
              <a:rPr lang="de-DE" sz="1400" b="1" dirty="0" err="1" smtClean="0"/>
              <a:t>Atypika</a:t>
            </a:r>
            <a:r>
              <a:rPr lang="de-DE" sz="1400" dirty="0" smtClean="0"/>
              <a:t>				+			+			k			+		+/? </a:t>
            </a:r>
          </a:p>
          <a:p>
            <a:endParaRPr lang="de-DE" sz="1400" dirty="0" smtClean="0"/>
          </a:p>
          <a:p>
            <a:r>
              <a:rPr lang="de-DE" sz="1400" b="1" dirty="0" err="1" smtClean="0"/>
              <a:t>Antidementiva</a:t>
            </a:r>
            <a:r>
              <a:rPr lang="de-DE" sz="1400" b="1" dirty="0" smtClean="0"/>
              <a:t> </a:t>
            </a:r>
            <a:r>
              <a:rPr lang="de-DE" sz="1400" dirty="0" smtClean="0"/>
              <a:t>			+			+			+			+		+</a:t>
            </a:r>
          </a:p>
          <a:p>
            <a:endParaRPr lang="de-DE" sz="1400" dirty="0" smtClean="0"/>
          </a:p>
          <a:p>
            <a:endParaRPr lang="de-DE" sz="1400" dirty="0" smtClean="0"/>
          </a:p>
          <a:p>
            <a:r>
              <a:rPr lang="de-DE" sz="1400" dirty="0" smtClean="0"/>
              <a:t>+ </a:t>
            </a:r>
            <a:r>
              <a:rPr lang="de-DE" sz="1400" dirty="0"/>
              <a:t>= positive Effekte</a:t>
            </a:r>
            <a:r>
              <a:rPr lang="de-DE" sz="1400" dirty="0" smtClean="0"/>
              <a:t>, k = </a:t>
            </a:r>
            <a:r>
              <a:rPr lang="de-DE" sz="1400" dirty="0"/>
              <a:t>keine negativen Effekte berichtet;</a:t>
            </a:r>
            <a:r>
              <a:rPr lang="de-DE" sz="1400" dirty="0" smtClean="0"/>
              <a:t> -  </a:t>
            </a:r>
            <a:r>
              <a:rPr lang="de-DE" sz="1400" dirty="0"/>
              <a:t>= Hinweise auf negative Effekte;</a:t>
            </a:r>
            <a:r>
              <a:rPr lang="de-DE" sz="1400" dirty="0" smtClean="0"/>
              <a:t> --  </a:t>
            </a:r>
            <a:r>
              <a:rPr lang="de-DE" sz="1400" dirty="0"/>
              <a:t>= Hinweis auf deutliche Beeinträchtigungen,</a:t>
            </a:r>
          </a:p>
          <a:p>
            <a:r>
              <a:rPr lang="de-DE" sz="1400" dirty="0"/>
              <a:t>? = geringe bzw. inkonsistente klinische Datenbasis</a:t>
            </a:r>
            <a:r>
              <a:rPr lang="de-DE" sz="1400" dirty="0" smtClean="0"/>
              <a:t>. </a:t>
            </a:r>
            <a:endParaRPr lang="de-DE" sz="1400" dirty="0"/>
          </a:p>
        </p:txBody>
      </p:sp>
      <p:sp>
        <p:nvSpPr>
          <p:cNvPr id="3" name="Titel 2"/>
          <p:cNvSpPr>
            <a:spLocks noGrp="1"/>
          </p:cNvSpPr>
          <p:nvPr>
            <p:ph type="title"/>
          </p:nvPr>
        </p:nvSpPr>
        <p:spPr>
          <a:xfrm>
            <a:off x="549275" y="107576"/>
            <a:ext cx="8042276" cy="5528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817943" y="2051701"/>
            <a:ext cx="7555200" cy="4247317"/>
          </a:xfrm>
          <a:prstGeom prst="rect">
            <a:avLst/>
          </a:prstGeom>
        </p:spPr>
        <p:txBody>
          <a:bodyPr wrap="square">
            <a:spAutoFit/>
          </a:bodyPr>
          <a:lstStyle/>
          <a:p>
            <a:pPr algn="just">
              <a:buFont typeface="Arial"/>
              <a:buChar char="•"/>
            </a:pPr>
            <a:r>
              <a:rPr lang="de-DE" dirty="0" smtClean="0"/>
              <a:t>  Der Psychopharmaka </a:t>
            </a:r>
            <a:r>
              <a:rPr lang="de-DE" dirty="0"/>
              <a:t>verordnende Arzt ist dazu verpflichtet, den </a:t>
            </a:r>
            <a:r>
              <a:rPr lang="de-DE" dirty="0" smtClean="0"/>
              <a:t>Patienten </a:t>
            </a:r>
            <a:r>
              <a:rPr lang="de-DE" dirty="0"/>
              <a:t>über die möglicherweise die </a:t>
            </a:r>
            <a:r>
              <a:rPr lang="de-DE" dirty="0" smtClean="0"/>
              <a:t>Verkehrssicherheit </a:t>
            </a:r>
            <a:r>
              <a:rPr lang="de-DE" dirty="0"/>
              <a:t>beeinträchtigenden Nebenwirkungen zu </a:t>
            </a:r>
            <a:r>
              <a:rPr lang="de-DE" b="1" dirty="0" smtClean="0"/>
              <a:t>informieren </a:t>
            </a:r>
            <a:r>
              <a:rPr lang="de-DE" dirty="0"/>
              <a:t>und sollte dies entsprechend </a:t>
            </a:r>
            <a:r>
              <a:rPr lang="de-DE" b="1" dirty="0"/>
              <a:t>dokumentieren</a:t>
            </a:r>
            <a:r>
              <a:rPr lang="de-DE" dirty="0"/>
              <a:t>.</a:t>
            </a:r>
            <a:endParaRPr lang="de-DE" dirty="0" smtClean="0"/>
          </a:p>
          <a:p>
            <a:pPr algn="just"/>
            <a:endParaRPr lang="de-DE" dirty="0" smtClean="0"/>
          </a:p>
          <a:p>
            <a:pPr algn="just">
              <a:buFont typeface="Arial"/>
              <a:buChar char="•"/>
            </a:pPr>
            <a:r>
              <a:rPr lang="de-DE" dirty="0" smtClean="0"/>
              <a:t>  Generell </a:t>
            </a:r>
            <a:r>
              <a:rPr lang="de-DE" dirty="0"/>
              <a:t>gilt, dass bei bestimmungsgemäßer </a:t>
            </a:r>
            <a:r>
              <a:rPr lang="de-DE" dirty="0" smtClean="0"/>
              <a:t>Langzeiteinnahme durch</a:t>
            </a:r>
          </a:p>
          <a:p>
            <a:pPr algn="just"/>
            <a:r>
              <a:rPr lang="de-DE" b="1" dirty="0" smtClean="0"/>
              <a:t>Adaptationsprozesse </a:t>
            </a:r>
            <a:r>
              <a:rPr lang="de-DE" dirty="0"/>
              <a:t>an das </a:t>
            </a:r>
            <a:r>
              <a:rPr lang="de-DE" dirty="0" smtClean="0"/>
              <a:t>Medikament </a:t>
            </a:r>
            <a:r>
              <a:rPr lang="de-DE" dirty="0"/>
              <a:t>einerseits</a:t>
            </a:r>
            <a:r>
              <a:rPr lang="de-DE" dirty="0" smtClean="0"/>
              <a:t> und    </a:t>
            </a:r>
            <a:r>
              <a:rPr lang="de-DE" b="1" dirty="0" smtClean="0"/>
              <a:t>Kompensationsmöglichkeiten </a:t>
            </a:r>
            <a:r>
              <a:rPr lang="de-DE" dirty="0" smtClean="0"/>
              <a:t>andererseits </a:t>
            </a:r>
            <a:r>
              <a:rPr lang="de-DE" dirty="0"/>
              <a:t>in vielen Fällen auch unter </a:t>
            </a:r>
            <a:r>
              <a:rPr lang="de-DE" dirty="0" smtClean="0"/>
              <a:t>Langzeiteinnahme </a:t>
            </a:r>
            <a:r>
              <a:rPr lang="de-DE" dirty="0"/>
              <a:t>eine Fahreignung besteht.</a:t>
            </a:r>
            <a:r>
              <a:rPr lang="de-DE" dirty="0" smtClean="0"/>
              <a:t> </a:t>
            </a:r>
          </a:p>
          <a:p>
            <a:pPr algn="just"/>
            <a:endParaRPr lang="de-DE" dirty="0" smtClean="0"/>
          </a:p>
          <a:p>
            <a:pPr algn="just">
              <a:buFont typeface="Arial"/>
              <a:buChar char="•"/>
            </a:pPr>
            <a:r>
              <a:rPr lang="de-DE" u="sng" dirty="0" smtClean="0"/>
              <a:t> Kritische Phasen umfassen:</a:t>
            </a:r>
          </a:p>
          <a:p>
            <a:pPr algn="just"/>
            <a:r>
              <a:rPr lang="de-DE" u="sng" dirty="0" smtClean="0"/>
              <a:t>  </a:t>
            </a:r>
          </a:p>
          <a:p>
            <a:pPr algn="just"/>
            <a:r>
              <a:rPr lang="de-DE" dirty="0" smtClean="0"/>
              <a:t> die </a:t>
            </a:r>
            <a:r>
              <a:rPr lang="de-DE" b="1" dirty="0"/>
              <a:t>Aufdosierung</a:t>
            </a:r>
            <a:r>
              <a:rPr lang="de-DE" dirty="0"/>
              <a:t>,</a:t>
            </a:r>
            <a:r>
              <a:rPr lang="de-DE" dirty="0" smtClean="0"/>
              <a:t> </a:t>
            </a:r>
          </a:p>
          <a:p>
            <a:pPr algn="just"/>
            <a:r>
              <a:rPr lang="de-DE" dirty="0" smtClean="0"/>
              <a:t> die </a:t>
            </a:r>
            <a:r>
              <a:rPr lang="de-DE" b="1" dirty="0" smtClean="0"/>
              <a:t>Medikamentenumstellung </a:t>
            </a:r>
            <a:endParaRPr lang="de-DE" dirty="0" smtClean="0"/>
          </a:p>
          <a:p>
            <a:pPr algn="just"/>
            <a:r>
              <a:rPr lang="de-DE" dirty="0" smtClean="0"/>
              <a:t> das </a:t>
            </a:r>
            <a:r>
              <a:rPr lang="de-DE" b="1" dirty="0"/>
              <a:t>Absetzen</a:t>
            </a:r>
            <a:r>
              <a:rPr lang="de-DE" dirty="0"/>
              <a:t>.</a:t>
            </a:r>
          </a:p>
        </p:txBody>
      </p:sp>
      <p:sp>
        <p:nvSpPr>
          <p:cNvPr id="3" name="Titel 2"/>
          <p:cNvSpPr>
            <a:spLocks noGrp="1"/>
          </p:cNvSpPr>
          <p:nvPr>
            <p:ph type="title"/>
          </p:nvPr>
        </p:nvSpPr>
        <p:spPr>
          <a:xfrm>
            <a:off x="549275" y="107576"/>
            <a:ext cx="8042276" cy="7433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710318" y="1346089"/>
            <a:ext cx="7888836" cy="5078314"/>
          </a:xfrm>
          <a:prstGeom prst="rect">
            <a:avLst/>
          </a:prstGeom>
        </p:spPr>
        <p:txBody>
          <a:bodyPr wrap="square">
            <a:spAutoFit/>
          </a:bodyPr>
          <a:lstStyle/>
          <a:p>
            <a:r>
              <a:rPr lang="de-DE" b="1" u="sng" dirty="0"/>
              <a:t>Tranquilizer und </a:t>
            </a:r>
            <a:r>
              <a:rPr lang="de-DE" b="1" u="sng" dirty="0" smtClean="0"/>
              <a:t>Hypnotika: </a:t>
            </a:r>
          </a:p>
          <a:p>
            <a:endParaRPr lang="de-DE" dirty="0" smtClean="0"/>
          </a:p>
          <a:p>
            <a:pPr algn="just"/>
            <a:r>
              <a:rPr lang="de-DE" dirty="0" smtClean="0"/>
              <a:t>Vor </a:t>
            </a:r>
            <a:r>
              <a:rPr lang="de-DE" dirty="0"/>
              <a:t>allem die </a:t>
            </a:r>
            <a:r>
              <a:rPr lang="de-DE" dirty="0" smtClean="0"/>
              <a:t>Benzodiazepine </a:t>
            </a:r>
            <a:r>
              <a:rPr lang="de-DE" dirty="0"/>
              <a:t>werden in Abhängigkeit </a:t>
            </a:r>
            <a:r>
              <a:rPr lang="de-DE" dirty="0" smtClean="0"/>
              <a:t>von:</a:t>
            </a:r>
          </a:p>
          <a:p>
            <a:pPr algn="just"/>
            <a:r>
              <a:rPr lang="de-DE" dirty="0" smtClean="0"/>
              <a:t>  </a:t>
            </a:r>
          </a:p>
          <a:p>
            <a:pPr algn="just">
              <a:buFont typeface="Arial"/>
              <a:buChar char="•"/>
            </a:pPr>
            <a:r>
              <a:rPr lang="de-DE" dirty="0" smtClean="0"/>
              <a:t>  Dosierung</a:t>
            </a:r>
          </a:p>
          <a:p>
            <a:pPr algn="just">
              <a:buFont typeface="Arial"/>
              <a:buChar char="•"/>
            </a:pPr>
            <a:r>
              <a:rPr lang="de-DE" dirty="0" smtClean="0"/>
              <a:t>  Art</a:t>
            </a:r>
          </a:p>
          <a:p>
            <a:pPr algn="just">
              <a:buFont typeface="Arial"/>
              <a:buChar char="•"/>
            </a:pPr>
            <a:r>
              <a:rPr lang="de-DE" dirty="0" smtClean="0"/>
              <a:t>  Anzahl </a:t>
            </a:r>
            <a:r>
              <a:rPr lang="de-DE" dirty="0"/>
              <a:t>der eingenommenen Präparate</a:t>
            </a:r>
            <a:r>
              <a:rPr lang="de-DE" dirty="0" smtClean="0"/>
              <a:t> </a:t>
            </a:r>
          </a:p>
          <a:p>
            <a:pPr algn="just">
              <a:buFont typeface="Arial"/>
              <a:buChar char="•"/>
            </a:pPr>
            <a:r>
              <a:rPr lang="de-DE" dirty="0" smtClean="0"/>
              <a:t>  Dauer der Behandlung</a:t>
            </a:r>
          </a:p>
          <a:p>
            <a:pPr algn="just"/>
            <a:r>
              <a:rPr lang="de-DE" dirty="0" smtClean="0"/>
              <a:t> </a:t>
            </a:r>
          </a:p>
          <a:p>
            <a:pPr algn="just"/>
            <a:r>
              <a:rPr lang="de-DE" dirty="0" smtClean="0"/>
              <a:t>mit </a:t>
            </a:r>
            <a:r>
              <a:rPr lang="de-DE" dirty="0"/>
              <a:t>einem um den </a:t>
            </a:r>
            <a:r>
              <a:rPr lang="de-DE" b="1" dirty="0"/>
              <a:t>Faktor </a:t>
            </a:r>
            <a:r>
              <a:rPr lang="de-DE" b="1" dirty="0" smtClean="0"/>
              <a:t>1,5 - 5,5 </a:t>
            </a:r>
            <a:r>
              <a:rPr lang="de-DE" dirty="0" smtClean="0"/>
              <a:t>erhöhten </a:t>
            </a:r>
            <a:r>
              <a:rPr lang="de-DE" dirty="0"/>
              <a:t>relativen Verkehrsunfallrisiko bewertet.</a:t>
            </a:r>
            <a:r>
              <a:rPr lang="de-DE" dirty="0" smtClean="0"/>
              <a:t> </a:t>
            </a:r>
          </a:p>
          <a:p>
            <a:pPr algn="just"/>
            <a:endParaRPr lang="de-DE" dirty="0" smtClean="0"/>
          </a:p>
          <a:p>
            <a:pPr algn="just"/>
            <a:r>
              <a:rPr lang="de-DE" dirty="0" smtClean="0"/>
              <a:t>Experimentelle </a:t>
            </a:r>
            <a:r>
              <a:rPr lang="de-DE" dirty="0"/>
              <a:t>Untersuchungen belegen eindeutig </a:t>
            </a:r>
            <a:r>
              <a:rPr lang="de-DE" dirty="0" smtClean="0"/>
              <a:t>eine </a:t>
            </a:r>
            <a:r>
              <a:rPr lang="de-DE" u="sng" dirty="0" smtClean="0"/>
              <a:t>dosisabhängige</a:t>
            </a:r>
            <a:r>
              <a:rPr lang="de-DE" dirty="0" smtClean="0"/>
              <a:t> </a:t>
            </a:r>
            <a:r>
              <a:rPr lang="de-DE" dirty="0"/>
              <a:t>Beeinträchtigung der </a:t>
            </a:r>
            <a:r>
              <a:rPr lang="de-DE" dirty="0" smtClean="0"/>
              <a:t>Fahrtüchtigkeit durch </a:t>
            </a:r>
            <a:r>
              <a:rPr lang="de-DE" dirty="0"/>
              <a:t>Benzodiazepine.</a:t>
            </a:r>
            <a:r>
              <a:rPr lang="de-DE" dirty="0" smtClean="0"/>
              <a:t> </a:t>
            </a:r>
          </a:p>
          <a:p>
            <a:pPr algn="just"/>
            <a:endParaRPr lang="de-DE" dirty="0" smtClean="0"/>
          </a:p>
          <a:p>
            <a:pPr algn="just"/>
            <a:r>
              <a:rPr lang="de-DE" dirty="0" smtClean="0"/>
              <a:t>Metaanalysen </a:t>
            </a:r>
            <a:r>
              <a:rPr lang="de-DE" dirty="0"/>
              <a:t>weisen auf </a:t>
            </a:r>
            <a:r>
              <a:rPr lang="de-DE" dirty="0" smtClean="0"/>
              <a:t>die Abhängigkeiten </a:t>
            </a:r>
            <a:r>
              <a:rPr lang="de-DE" dirty="0"/>
              <a:t>von </a:t>
            </a:r>
            <a:r>
              <a:rPr lang="de-DE" b="1" dirty="0"/>
              <a:t>Wirkdauer </a:t>
            </a:r>
            <a:r>
              <a:rPr lang="de-DE" dirty="0"/>
              <a:t>und </a:t>
            </a:r>
            <a:r>
              <a:rPr lang="de-DE" b="1" dirty="0"/>
              <a:t>Dosierung </a:t>
            </a:r>
            <a:r>
              <a:rPr lang="de-DE" dirty="0"/>
              <a:t>hin.</a:t>
            </a:r>
            <a:r>
              <a:rPr lang="de-DE" dirty="0" smtClean="0"/>
              <a:t> </a:t>
            </a:r>
          </a:p>
        </p:txBody>
      </p:sp>
      <p:sp>
        <p:nvSpPr>
          <p:cNvPr id="3" name="Titel 2"/>
          <p:cNvSpPr>
            <a:spLocks noGrp="1"/>
          </p:cNvSpPr>
          <p:nvPr>
            <p:ph type="title"/>
          </p:nvPr>
        </p:nvSpPr>
        <p:spPr>
          <a:xfrm>
            <a:off x="549275" y="107576"/>
            <a:ext cx="8042276" cy="5528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eck 1"/>
          <p:cNvSpPr/>
          <p:nvPr/>
        </p:nvSpPr>
        <p:spPr>
          <a:xfrm>
            <a:off x="936329" y="1259245"/>
            <a:ext cx="7436814" cy="5078314"/>
          </a:xfrm>
          <a:prstGeom prst="rect">
            <a:avLst/>
          </a:prstGeom>
        </p:spPr>
        <p:txBody>
          <a:bodyPr wrap="square">
            <a:spAutoFit/>
          </a:bodyPr>
          <a:lstStyle/>
          <a:p>
            <a:pPr algn="just"/>
            <a:r>
              <a:rPr lang="de-DE" dirty="0" smtClean="0"/>
              <a:t>Je kürzer die Wirkzeit desto schneller ist die Adaptation des Organismus an die Substanz erreicht.</a:t>
            </a:r>
          </a:p>
          <a:p>
            <a:pPr algn="just"/>
            <a:endParaRPr lang="de-DE" dirty="0" smtClean="0"/>
          </a:p>
          <a:p>
            <a:pPr algn="just"/>
            <a:r>
              <a:rPr lang="de-DE" dirty="0" smtClean="0"/>
              <a:t>Bei den </a:t>
            </a:r>
            <a:r>
              <a:rPr lang="de-DE" u="sng" dirty="0" smtClean="0"/>
              <a:t>kurz</a:t>
            </a:r>
            <a:r>
              <a:rPr lang="de-DE" dirty="0" smtClean="0"/>
              <a:t> wirksamen </a:t>
            </a:r>
            <a:r>
              <a:rPr lang="de-DE" dirty="0" err="1" smtClean="0"/>
              <a:t>Benzodiazepinen</a:t>
            </a:r>
            <a:r>
              <a:rPr lang="de-DE" dirty="0" smtClean="0"/>
              <a:t> werden bereits in der ersten Applikationswoche nur mehr geringe Leistungseinbußen verzeichnet, </a:t>
            </a:r>
          </a:p>
          <a:p>
            <a:pPr algn="just"/>
            <a:r>
              <a:rPr lang="de-DE" dirty="0" smtClean="0"/>
              <a:t>während man bei den </a:t>
            </a:r>
            <a:r>
              <a:rPr lang="de-DE" u="sng" dirty="0" smtClean="0"/>
              <a:t>lange</a:t>
            </a:r>
            <a:r>
              <a:rPr lang="de-DE" dirty="0" smtClean="0"/>
              <a:t> wirksamen </a:t>
            </a:r>
            <a:r>
              <a:rPr lang="de-DE" dirty="0" err="1" smtClean="0"/>
              <a:t>Benzodiazepinen</a:t>
            </a:r>
            <a:r>
              <a:rPr lang="de-DE" dirty="0" smtClean="0"/>
              <a:t> auch nach diesem Zeitraum noch von einer </a:t>
            </a:r>
            <a:r>
              <a:rPr lang="de-DE" b="1" dirty="0" smtClean="0"/>
              <a:t>erheblichen Beeinträchtigung</a:t>
            </a:r>
            <a:r>
              <a:rPr lang="de-DE" dirty="0" smtClean="0"/>
              <a:t> der Verkehrssicherheit ausgeht.</a:t>
            </a:r>
          </a:p>
          <a:p>
            <a:pPr algn="just"/>
            <a:endParaRPr lang="de-DE" dirty="0" smtClean="0"/>
          </a:p>
          <a:p>
            <a:pPr algn="just"/>
            <a:r>
              <a:rPr lang="de-DE" dirty="0" smtClean="0"/>
              <a:t>In realen Fahrproben wurden für verschiedene Tranquilizer akute Beeinträchtigungen, vergleichbar einer Blutalkoholkonzentration (BAK) 0,8 Prom.  nachgewiesen. </a:t>
            </a:r>
          </a:p>
          <a:p>
            <a:pPr algn="just"/>
            <a:endParaRPr lang="de-DE" dirty="0" smtClean="0"/>
          </a:p>
          <a:p>
            <a:pPr algn="just"/>
            <a:r>
              <a:rPr lang="de-DE" dirty="0" smtClean="0"/>
              <a:t>Verschiedene </a:t>
            </a:r>
            <a:r>
              <a:rPr lang="de-DE" dirty="0" err="1" smtClean="0"/>
              <a:t>Benzodiazepinhypnotika</a:t>
            </a:r>
            <a:r>
              <a:rPr lang="de-DE" dirty="0" smtClean="0"/>
              <a:t> haben Residualeffekte, die zu Auffälligkeiten im Fahrverhalten vergleichbar einer BAK &gt; 0,5 Prom. führen und dies auch noch 16- 17 Stunden nach Einnahme des Medikaments. </a:t>
            </a:r>
            <a:endParaRPr lang="de-DE" dirty="0"/>
          </a:p>
        </p:txBody>
      </p:sp>
      <p:sp>
        <p:nvSpPr>
          <p:cNvPr id="3" name="Titel 2"/>
          <p:cNvSpPr>
            <a:spLocks noGrp="1"/>
          </p:cNvSpPr>
          <p:nvPr>
            <p:ph type="title"/>
          </p:nvPr>
        </p:nvSpPr>
        <p:spPr>
          <a:xfrm>
            <a:off x="549275" y="107576"/>
            <a:ext cx="8042276" cy="514724"/>
          </a:xfrm>
        </p:spPr>
        <p:txBody>
          <a:bodyPr/>
          <a:lstStyle/>
          <a:p>
            <a:r>
              <a:rPr lang="de-DE" dirty="0" smtClean="0"/>
              <a:t>Fahrtauglichkeit</a:t>
            </a:r>
            <a:endParaRPr lang="de-DE" dirty="0"/>
          </a:p>
        </p:txBody>
      </p:sp>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Reisebericht">
  <a:themeElements>
    <a:clrScheme name="Reisebericht">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Reisebericht">
      <a:majorFont>
        <a:latin typeface="Calisto MT"/>
        <a:ea typeface=""/>
        <a:cs typeface=""/>
        <a:font script="Jpan" typeface="ＭＳ 明朝"/>
      </a:majorFont>
      <a:minorFont>
        <a:latin typeface="Calisto MT"/>
        <a:ea typeface=""/>
        <a:cs typeface=""/>
        <a:font script="Jpan" typeface="ＭＳ 明朝"/>
      </a:minorFont>
    </a:fontScheme>
    <a:fmtScheme name="Reisebericht">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Reisebericht.thmx</Template>
  <TotalTime>0</TotalTime>
  <Words>2218</Words>
  <Application>Microsoft Macintosh PowerPoint</Application>
  <PresentationFormat>Bildschirmpräsentation (4:3)</PresentationFormat>
  <Paragraphs>331</Paragraphs>
  <Slides>35</Slides>
  <Notes>0</Notes>
  <HiddenSlides>0</HiddenSlides>
  <MMClips>0</MMClips>
  <ScaleCrop>false</ScaleCrop>
  <HeadingPairs>
    <vt:vector size="6" baseType="variant">
      <vt:variant>
        <vt:lpstr>Entwurfsvorlage</vt:lpstr>
      </vt:variant>
      <vt:variant>
        <vt:i4>1</vt:i4>
      </vt:variant>
      <vt:variant>
        <vt:lpstr>Verknüpfungen</vt:lpstr>
      </vt:variant>
      <vt:variant>
        <vt:i4>8</vt:i4>
      </vt:variant>
      <vt:variant>
        <vt:lpstr>Folientitel</vt:lpstr>
      </vt:variant>
      <vt:variant>
        <vt:i4>35</vt:i4>
      </vt:variant>
    </vt:vector>
  </HeadingPairs>
  <TitlesOfParts>
    <vt:vector size="44" baseType="lpstr">
      <vt:lpstr>Reisebericht</vt:lpstr>
      <vt:lpstr>blindenbauer:Bei%20den%20in%20Betracht%20kommenden%20Rauschmitteln%20handelt%20es%20sich%20in%20erster%20Linie%20um.docx!OLE_LINK1</vt:lpstr>
      <vt:lpstr>blindenbauer:Bei%20den%20in%20Betracht%20kommenden%20Rauschmitteln%20handelt%20es%20sich%20in%20erster%20Linie%20um.docx!OLE_LINK2</vt:lpstr>
      <vt:lpstr>blindenbauer:Bei%20den%20in%20Betracht%20kommenden%20Rauschmitteln%20handelt%20es%20sich%20in%20erster%20Linie%20um.docx!OLE_LINK3</vt:lpstr>
      <vt:lpstr>blindenbauer:Bei%20den%20in%20Betracht%20kommenden%20Rauschmitteln%20handelt%20es%20sich%20in%20erster%20Linie%20um.docx!OLE_LINK4</vt:lpstr>
      <vt:lpstr>blindenbauer:Bei%20den%20in%20Betracht%20kommenden%20Rauschmitteln%20handelt%20es%20sich%20in%20erster%20Linie%20um.docx!OLE_LINK5</vt:lpstr>
      <vt:lpstr>blindenbauer:Bei%20den%20in%20Betracht%20kommenden%20Rauschmitteln%20handelt%20es%20sich%20in%20erster%20Linie%20um.docx!OLE_LINK5</vt:lpstr>
      <vt:lpstr>blindenbauer:Bei%20den%20in%20Betracht%20kommenden%20Rauschmitteln%20handelt%20es%20sich%20in%20erster%20Linie%20um.docx!OLE_LINK6</vt:lpstr>
      <vt:lpstr>blindenbauer:Bei%20den%20in%20Betracht%20kommenden%20Rauschmitteln%20handelt%20es%20sich%20in%20erster%20Linie%20um.docx!OLE_LINK7</vt:lpstr>
      <vt:lpstr>Fahrtauglichkeit</vt:lpstr>
      <vt:lpstr>Fahrtauglichkeit</vt:lpstr>
      <vt:lpstr>Fahrtauglichkeit</vt:lpstr>
      <vt:lpstr>Fahrtauglichkeit</vt:lpstr>
      <vt:lpstr>                        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Fahrtauglichkeit</vt:lpstr>
      <vt:lpstr>Prävalenzraten  von Komorbidität bei Substanzabhängigen  </vt:lpstr>
      <vt:lpstr>Fahrtauglichkeit-Drogen</vt:lpstr>
      <vt:lpstr>Fahrtauglichkeit-Drogen</vt:lpstr>
      <vt:lpstr>Fahrtauglichkeit-Drogen</vt:lpstr>
      <vt:lpstr>Fahrtauglichkeit-Drogen</vt:lpstr>
      <vt:lpstr>Fahrtauglichkeit-Drogen</vt:lpstr>
      <vt:lpstr>Fahrtauglichkeit-Drogen</vt:lpstr>
      <vt:lpstr>Fahrtauglichkeit-Drogen</vt:lpstr>
      <vt:lpstr>Fahrtauglichkeit-Drogen</vt:lpstr>
      <vt:lpstr>Fahrtauglichkeit-Drogen</vt:lpstr>
      <vt:lpstr>Substitutionsmittel</vt:lpstr>
      <vt:lpstr>Substitutionsmittel</vt:lpstr>
      <vt:lpstr>Substitutionsmittel</vt:lpstr>
    </vt:vector>
  </TitlesOfParts>
  <Company>Bernhard Lindenbauer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bernhard lindenbauer</dc:creator>
  <cp:lastModifiedBy>bernhard lindenbauer</cp:lastModifiedBy>
  <cp:revision>17</cp:revision>
  <dcterms:created xsi:type="dcterms:W3CDTF">2009-11-19T21:33:46Z</dcterms:created>
  <dcterms:modified xsi:type="dcterms:W3CDTF">2009-11-19T21:41:35Z</dcterms:modified>
</cp:coreProperties>
</file>